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7.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19.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2.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notesSlides/notesSlide23.xml" ContentType="application/vnd.openxmlformats-officedocument.presentationml.notesSlid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4.xml" ContentType="application/vnd.openxmlformats-officedocument.presentationml.notesSlide+xml"/>
  <Override PartName="/ppt/charts/chart25.xml" ContentType="application/vnd.openxmlformats-officedocument.drawingml.chart+xml"/>
  <Override PartName="/ppt/charts/chart26.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5.xml" ContentType="application/vnd.openxmlformats-officedocument.presentationml.notesSlide+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6.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7.xml" ContentType="application/vnd.openxmlformats-officedocument.presentationml.notesSlide+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28.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9.xml" ContentType="application/vnd.openxmlformats-officedocument.presentationml.notesSlid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0.xml" ContentType="application/vnd.openxmlformats-officedocument.presentationml.notesSlide+xml"/>
  <Override PartName="/ppt/charts/chart43.xml" ContentType="application/vnd.openxmlformats-officedocument.drawingml.chart+xml"/>
  <Override PartName="/ppt/charts/chart44.xml" ContentType="application/vnd.openxmlformats-officedocument.drawingml.chart+xml"/>
  <Override PartName="/ppt/charts/chart45.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1.xml" ContentType="application/vnd.openxmlformats-officedocument.presentationml.notesSlide+xml"/>
  <Override PartName="/ppt/charts/chart46.xml" ContentType="application/vnd.openxmlformats-officedocument.drawingml.chart+xml"/>
  <Override PartName="/ppt/charts/chart47.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2.xml" ContentType="application/vnd.openxmlformats-officedocument.presentationml.notesSlide+xml"/>
  <Override PartName="/ppt/charts/chart48.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notesSlides/notesSlide36.xml" ContentType="application/vnd.openxmlformats-officedocument.presentationml.notesSlide+xml"/>
  <Override PartName="/ppt/charts/chart53.xml" ContentType="application/vnd.openxmlformats-officedocument.drawingml.chart+xml"/>
  <Override PartName="/ppt/notesSlides/notesSlide37.xml" ContentType="application/vnd.openxmlformats-officedocument.presentationml.notesSlide+xml"/>
  <Override PartName="/ppt/charts/chart54.xml" ContentType="application/vnd.openxmlformats-officedocument.drawingml.chart+xml"/>
  <Override PartName="/ppt/notesSlides/notesSlide38.xml" ContentType="application/vnd.openxmlformats-officedocument.presentationml.notesSlide+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58.xml" ContentType="application/vnd.openxmlformats-officedocument.drawingml.chart+xml"/>
  <Override PartName="/ppt/notesSlides/notesSlide43.xml" ContentType="application/vnd.openxmlformats-officedocument.presentationml.notesSlide+xml"/>
  <Override PartName="/ppt/charts/chart59.xml" ContentType="application/vnd.openxmlformats-officedocument.drawingml.chart+xml"/>
  <Override PartName="/ppt/notesSlides/notesSlide44.xml" ContentType="application/vnd.openxmlformats-officedocument.presentationml.notesSlide+xml"/>
  <Override PartName="/ppt/charts/chart60.xml" ContentType="application/vnd.openxmlformats-officedocument.drawingml.chart+xml"/>
  <Override PartName="/ppt/notesSlides/notesSlide45.xml" ContentType="application/vnd.openxmlformats-officedocument.presentationml.notesSlide+xml"/>
  <Override PartName="/ppt/charts/chart61.xml" ContentType="application/vnd.openxmlformats-officedocument.drawingml.chart+xml"/>
  <Override PartName="/ppt/charts/chart62.xml" ContentType="application/vnd.openxmlformats-officedocument.drawingml.chart+xml"/>
  <Override PartName="/ppt/notesSlides/notesSlide46.xml" ContentType="application/vnd.openxmlformats-officedocument.presentationml.notesSlide+xml"/>
  <Override PartName="/ppt/charts/chart63.xml" ContentType="application/vnd.openxmlformats-officedocument.drawingml.chart+xml"/>
  <Override PartName="/ppt/notesSlides/notesSlide47.xml" ContentType="application/vnd.openxmlformats-officedocument.presentationml.notesSlide+xml"/>
  <Override PartName="/ppt/charts/chart64.xml" ContentType="application/vnd.openxmlformats-officedocument.drawingml.chart+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6"/>
  </p:notesMasterIdLst>
  <p:handoutMasterIdLst>
    <p:handoutMasterId r:id="rId87"/>
  </p:handoutMasterIdLst>
  <p:sldIdLst>
    <p:sldId id="1582" r:id="rId5"/>
    <p:sldId id="1988" r:id="rId6"/>
    <p:sldId id="1614" r:id="rId7"/>
    <p:sldId id="1623" r:id="rId8"/>
    <p:sldId id="1624" r:id="rId9"/>
    <p:sldId id="1625" r:id="rId10"/>
    <p:sldId id="1987" r:id="rId11"/>
    <p:sldId id="1615" r:id="rId12"/>
    <p:sldId id="2103" r:id="rId13"/>
    <p:sldId id="1990" r:id="rId14"/>
    <p:sldId id="1686" r:id="rId15"/>
    <p:sldId id="1643" r:id="rId16"/>
    <p:sldId id="2090" r:id="rId17"/>
    <p:sldId id="2098" r:id="rId18"/>
    <p:sldId id="1847" r:id="rId19"/>
    <p:sldId id="1598" r:id="rId20"/>
    <p:sldId id="1622" r:id="rId21"/>
    <p:sldId id="1626" r:id="rId22"/>
    <p:sldId id="1992" r:id="rId23"/>
    <p:sldId id="1922" r:id="rId24"/>
    <p:sldId id="1628" r:id="rId25"/>
    <p:sldId id="1993" r:id="rId26"/>
    <p:sldId id="1629" r:id="rId27"/>
    <p:sldId id="1994" r:id="rId28"/>
    <p:sldId id="1946" r:id="rId29"/>
    <p:sldId id="1995" r:id="rId30"/>
    <p:sldId id="1996" r:id="rId31"/>
    <p:sldId id="1631" r:id="rId32"/>
    <p:sldId id="1997" r:id="rId33"/>
    <p:sldId id="1947" r:id="rId34"/>
    <p:sldId id="1998" r:id="rId35"/>
    <p:sldId id="1768" r:id="rId36"/>
    <p:sldId id="1999" r:id="rId37"/>
    <p:sldId id="1948" r:id="rId38"/>
    <p:sldId id="1771" r:id="rId39"/>
    <p:sldId id="2000" r:id="rId40"/>
    <p:sldId id="1772" r:id="rId41"/>
    <p:sldId id="1773" r:id="rId42"/>
    <p:sldId id="1774" r:id="rId43"/>
    <p:sldId id="2001" r:id="rId44"/>
    <p:sldId id="1844" r:id="rId45"/>
    <p:sldId id="1845" r:id="rId46"/>
    <p:sldId id="1846" r:id="rId47"/>
    <p:sldId id="2002" r:id="rId48"/>
    <p:sldId id="1848" r:id="rId49"/>
    <p:sldId id="2004" r:id="rId50"/>
    <p:sldId id="2006" r:id="rId51"/>
    <p:sldId id="2007" r:id="rId52"/>
    <p:sldId id="2009" r:id="rId53"/>
    <p:sldId id="2011" r:id="rId54"/>
    <p:sldId id="2013" r:id="rId55"/>
    <p:sldId id="2016" r:id="rId56"/>
    <p:sldId id="2018" r:id="rId57"/>
    <p:sldId id="2020" r:id="rId58"/>
    <p:sldId id="2099" r:id="rId59"/>
    <p:sldId id="2025" r:id="rId60"/>
    <p:sldId id="2027" r:id="rId61"/>
    <p:sldId id="2029" r:id="rId62"/>
    <p:sldId id="2031" r:id="rId63"/>
    <p:sldId id="1617" r:id="rId64"/>
    <p:sldId id="1817" r:id="rId65"/>
    <p:sldId id="2035" r:id="rId66"/>
    <p:sldId id="2100" r:id="rId67"/>
    <p:sldId id="2034" r:id="rId68"/>
    <p:sldId id="2096" r:id="rId69"/>
    <p:sldId id="1978" r:id="rId70"/>
    <p:sldId id="2082" r:id="rId71"/>
    <p:sldId id="1820" r:id="rId72"/>
    <p:sldId id="1618" r:id="rId73"/>
    <p:sldId id="1821" r:id="rId74"/>
    <p:sldId id="1819" r:id="rId75"/>
    <p:sldId id="1822" r:id="rId76"/>
    <p:sldId id="1696" r:id="rId77"/>
    <p:sldId id="2081" r:id="rId78"/>
    <p:sldId id="2083" r:id="rId79"/>
    <p:sldId id="2084" r:id="rId80"/>
    <p:sldId id="2085" r:id="rId81"/>
    <p:sldId id="2086" r:id="rId82"/>
    <p:sldId id="2087" r:id="rId83"/>
    <p:sldId id="2088" r:id="rId84"/>
    <p:sldId id="1619"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175DE54D-B071-8829-1CBE-DDE26626C8D9}" name="James, Alice" initials="AJ" userId="S::alice.james@cqc.org.uk::957c40c3-74fc-4387-b314-23310550a198" providerId="AD"/>
  <p188:author id="{6A6A508A-2AE3-4E59-635A-A796BB0E0309}" name="Caddy, Jonathan" initials="CJ" userId="S::jonathan.caddy@cqc.org.uk::aaf9bbff-bec8-4f31-aacc-6e0f6a5d788b" providerId="AD"/>
  <p188:author id="{1F6E4D96-1A49-9613-999C-D6B37FB0EEB4}" name="Daniel Balseanu" initials="DB" userId="S::Daniel.Balseanu@PickerEurope.ac.uk::5310f357-8674-4367-8332-c8920cf98ffe"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ED"/>
    <a:srgbClr val="D9D9D9"/>
    <a:srgbClr val="6D276A"/>
    <a:srgbClr val="008000"/>
    <a:srgbClr val="CC9900"/>
    <a:srgbClr val="000000"/>
    <a:srgbClr val="756382"/>
    <a:srgbClr val="2F469C"/>
    <a:srgbClr val="FF7C8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27" autoAdjust="0"/>
    <p:restoredTop sz="95033" autoAdjust="0"/>
  </p:normalViewPr>
  <p:slideViewPr>
    <p:cSldViewPr snapToGrid="0">
      <p:cViewPr varScale="1">
        <p:scale>
          <a:sx n="91" d="100"/>
          <a:sy n="91" d="100"/>
        </p:scale>
        <p:origin x="470" y="58"/>
      </p:cViewPr>
      <p:guideLst>
        <p:guide orient="horz" pos="663"/>
        <p:guide pos="3863"/>
        <p:guide orient="horz" pos="1593"/>
      </p:guideLst>
    </p:cSldViewPr>
  </p:slideViewPr>
  <p:outlineViewPr>
    <p:cViewPr>
      <p:scale>
        <a:sx n="33" d="100"/>
        <a:sy n="33" d="100"/>
      </p:scale>
      <p:origin x="0" y="-7764"/>
    </p:cViewPr>
  </p:outlineViewPr>
  <p:notesTextViewPr>
    <p:cViewPr>
      <p:scale>
        <a:sx n="1" d="1"/>
        <a:sy n="1" d="1"/>
      </p:scale>
      <p:origin x="0" y="0"/>
    </p:cViewPr>
  </p:notesTextViewPr>
  <p:sorterViewPr>
    <p:cViewPr>
      <p:scale>
        <a:sx n="100" d="100"/>
        <a:sy n="100" d="100"/>
      </p:scale>
      <p:origin x="0" y="-18084"/>
    </p:cViewPr>
  </p:sorterViewPr>
  <p:notesViewPr>
    <p:cSldViewPr snapToGrid="0">
      <p:cViewPr varScale="1">
        <p:scale>
          <a:sx n="78" d="100"/>
          <a:sy n="78" d="100"/>
        </p:scale>
        <p:origin x="3456"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presProps" Target="pres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viewProps" Target="view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handoutMaster" Target="handoutMasters/handout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4.png"/></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4.png"/></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4.xml"/><Relationship Id="rId1" Type="http://schemas.microsoft.com/office/2011/relationships/chartStyle" Target="style4.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4.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4.png"/></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image" Target="../media/image14.png"/></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4.png"/></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5.xml"/><Relationship Id="rId1" Type="http://schemas.microsoft.com/office/2011/relationships/chartStyle" Target="style5.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4.png"/></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image" Target="../media/image14.png"/></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4.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4.png"/></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1.xlsx"/><Relationship Id="rId1" Type="http://schemas.openxmlformats.org/officeDocument/2006/relationships/image" Target="../media/image14.png"/></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4.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4.png"/></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7.xml"/><Relationship Id="rId1" Type="http://schemas.microsoft.com/office/2011/relationships/chartStyle" Target="style7.xml"/></Relationships>
</file>

<file path=ppt/charts/_rels/chart27.xml.rels><?xml version="1.0" encoding="UTF-8" standalone="yes"?>
<Relationships xmlns="http://schemas.openxmlformats.org/package/2006/relationships"><Relationship Id="rId2" Type="http://schemas.openxmlformats.org/officeDocument/2006/relationships/package" Target="../embeddings/Microsoft_Excel_Worksheet26.xlsx"/><Relationship Id="rId1" Type="http://schemas.openxmlformats.org/officeDocument/2006/relationships/image" Target="../media/image14.png"/></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4.png"/></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8.xml"/><Relationship Id="rId1" Type="http://schemas.microsoft.com/office/2011/relationships/chartStyle" Target="style8.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image" Target="../media/image14.png"/></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14.png"/></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4.png"/></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9.xml"/><Relationship Id="rId1" Type="http://schemas.microsoft.com/office/2011/relationships/chartStyle" Target="style9.xml"/></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4.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4.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4.png"/></Relationships>
</file>

<file path=ppt/charts/_rels/chart36.xml.rels><?xml version="1.0" encoding="UTF-8" standalone="yes"?>
<Relationships xmlns="http://schemas.openxmlformats.org/package/2006/relationships"><Relationship Id="rId2" Type="http://schemas.openxmlformats.org/officeDocument/2006/relationships/package" Target="../embeddings/Microsoft_Excel_Worksheet35.xlsx"/><Relationship Id="rId1" Type="http://schemas.openxmlformats.org/officeDocument/2006/relationships/image" Target="../media/image14.png"/></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4.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4.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4.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4.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4.png"/></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14.png"/></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12.xml"/><Relationship Id="rId1" Type="http://schemas.microsoft.com/office/2011/relationships/chartStyle" Target="style12.xml"/></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14.png"/></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13.xml"/><Relationship Id="rId1" Type="http://schemas.microsoft.com/office/2011/relationships/chartStyle" Target="style13.xml"/></Relationships>
</file>

<file path=ppt/charts/_rels/chart48.xml.rels><?xml version="1.0" encoding="UTF-8" standalone="yes"?>
<Relationships xmlns="http://schemas.openxmlformats.org/package/2006/relationships"><Relationship Id="rId2" Type="http://schemas.openxmlformats.org/officeDocument/2006/relationships/package" Target="../embeddings/Microsoft_Excel_Worksheet47.xlsx"/><Relationship Id="rId1" Type="http://schemas.openxmlformats.org/officeDocument/2006/relationships/image" Target="../media/image14.png"/></Relationships>
</file>

<file path=ppt/charts/_rels/chart49.xml.rels><?xml version="1.0" encoding="UTF-8" standalone="yes"?>
<Relationships xmlns="http://schemas.openxmlformats.org/package/2006/relationships"><Relationship Id="rId2" Type="http://schemas.openxmlformats.org/officeDocument/2006/relationships/package" Target="../embeddings/Microsoft_Excel_Worksheet48.xlsx"/><Relationship Id="rId1" Type="http://schemas.openxmlformats.org/officeDocument/2006/relationships/image" Target="../media/image14.png"/></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4.png"/></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image" Target="../media/image14.png"/></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image" Target="../media/image14.png"/></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image" Target="../media/image14.png"/></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image" Target="../media/image14.png"/></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14.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14.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14.png"/></Relationships>
</file>

<file path=ppt/charts/_rels/chart57.xml.rels><?xml version="1.0" encoding="UTF-8" standalone="yes"?>
<Relationships xmlns="http://schemas.openxmlformats.org/package/2006/relationships"><Relationship Id="rId2" Type="http://schemas.openxmlformats.org/officeDocument/2006/relationships/package" Target="../embeddings/Microsoft_Excel_Worksheet56.xlsx"/><Relationship Id="rId1" Type="http://schemas.openxmlformats.org/officeDocument/2006/relationships/image" Target="../media/image14.png"/></Relationships>
</file>

<file path=ppt/charts/_rels/chart58.xml.rels><?xml version="1.0" encoding="UTF-8" standalone="yes"?>
<Relationships xmlns="http://schemas.openxmlformats.org/package/2006/relationships"><Relationship Id="rId2" Type="http://schemas.openxmlformats.org/officeDocument/2006/relationships/package" Target="../embeddings/Microsoft_Excel_Worksheet57.xlsx"/><Relationship Id="rId1" Type="http://schemas.openxmlformats.org/officeDocument/2006/relationships/image" Target="../media/image14.png"/></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image" Target="../media/image14.png"/></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4.png"/></Relationships>
</file>

<file path=ppt/charts/_rels/chart60.xml.rels><?xml version="1.0" encoding="UTF-8" standalone="yes"?>
<Relationships xmlns="http://schemas.openxmlformats.org/package/2006/relationships"><Relationship Id="rId2" Type="http://schemas.openxmlformats.org/officeDocument/2006/relationships/package" Target="../embeddings/Microsoft_Excel_Worksheet59.xlsx"/><Relationship Id="rId1" Type="http://schemas.openxmlformats.org/officeDocument/2006/relationships/image" Target="../media/image14.png"/></Relationships>
</file>

<file path=ppt/charts/_rels/chart61.xml.rels><?xml version="1.0" encoding="UTF-8" standalone="yes"?>
<Relationships xmlns="http://schemas.openxmlformats.org/package/2006/relationships"><Relationship Id="rId2" Type="http://schemas.openxmlformats.org/officeDocument/2006/relationships/package" Target="../embeddings/Microsoft_Excel_Worksheet60.xlsx"/><Relationship Id="rId1" Type="http://schemas.openxmlformats.org/officeDocument/2006/relationships/image" Target="../media/image14.png"/></Relationships>
</file>

<file path=ppt/charts/_rels/chart62.xml.rels><?xml version="1.0" encoding="UTF-8" standalone="yes"?>
<Relationships xmlns="http://schemas.openxmlformats.org/package/2006/relationships"><Relationship Id="rId2" Type="http://schemas.openxmlformats.org/officeDocument/2006/relationships/package" Target="../embeddings/Microsoft_Excel_Worksheet61.xlsx"/><Relationship Id="rId1" Type="http://schemas.openxmlformats.org/officeDocument/2006/relationships/image" Target="../media/image14.png"/></Relationships>
</file>

<file path=ppt/charts/_rels/chart63.xml.rels><?xml version="1.0" encoding="UTF-8" standalone="yes"?>
<Relationships xmlns="http://schemas.openxmlformats.org/package/2006/relationships"><Relationship Id="rId2" Type="http://schemas.openxmlformats.org/officeDocument/2006/relationships/package" Target="../embeddings/Microsoft_Excel_Worksheet62.xlsx"/><Relationship Id="rId1" Type="http://schemas.openxmlformats.org/officeDocument/2006/relationships/image" Target="../media/image14.png"/></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14.png"/></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4.png"/></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4.png"/></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4.pn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87399238130716E-2"/>
          <c:y val="0.15844141305320761"/>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Sheet1!$D$2:$D$32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0-EC0E-4D17-BF59-C145ABD11E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Sheet1!$E$2:$E$32</c:f>
              <c:numCache>
                <c:formatCode>General</c:formatCode>
                <c:ptCount val="31"/>
                <c:pt idx="0">
                  <c:v>5.4195111803963636</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1-EC0E-4D17-BF59-C145ABD11E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Sheet1!$F$2:$F$32</c:f>
              <c:numCache>
                <c:formatCode>General</c:formatCode>
                <c:ptCount val="31"/>
                <c:pt idx="0">
                  <c:v>#N/A</c:v>
                </c:pt>
                <c:pt idx="1">
                  <c:v>5.8517851277772186</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2-EC0E-4D17-BF59-C145ABD11EDD}"/>
            </c:ext>
          </c:extLst>
        </c:ser>
        <c:ser>
          <c:idx val="3"/>
          <c:order val="3"/>
          <c:tx>
            <c:strRef>
              <c:f>Sheet1!$G$1</c:f>
              <c:strCache>
                <c:ptCount val="1"/>
                <c:pt idx="0">
                  <c:v>About the same</c:v>
                </c:pt>
              </c:strCache>
            </c:strRef>
          </c:tx>
          <c:spPr>
            <a:solidFill>
              <a:srgbClr val="D9D9D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Sheet1!$G$2:$G$32</c:f>
              <c:numCache>
                <c:formatCode>General</c:formatCode>
                <c:ptCount val="31"/>
                <c:pt idx="0">
                  <c:v>#N/A</c:v>
                </c:pt>
                <c:pt idx="1">
                  <c:v>#N/A</c:v>
                </c:pt>
                <c:pt idx="2">
                  <c:v>5.8062676652759437</c:v>
                </c:pt>
                <c:pt idx="3">
                  <c:v>5.878725335176016</c:v>
                </c:pt>
                <c:pt idx="4">
                  <c:v>5.8952335670910383</c:v>
                </c:pt>
                <c:pt idx="5">
                  <c:v>5.9912587383875913</c:v>
                </c:pt>
                <c:pt idx="6">
                  <c:v>6.1267786291885216</c:v>
                </c:pt>
                <c:pt idx="7">
                  <c:v>6.2281345887923223</c:v>
                </c:pt>
                <c:pt idx="8">
                  <c:v>6.2449426302502289</c:v>
                </c:pt>
                <c:pt idx="9">
                  <c:v>6.2585896133744274</c:v>
                </c:pt>
                <c:pt idx="10">
                  <c:v>6.2607576773473914</c:v>
                </c:pt>
                <c:pt idx="11">
                  <c:v>6.378383662668643</c:v>
                </c:pt>
                <c:pt idx="12">
                  <c:v>6.4380400953057464</c:v>
                </c:pt>
                <c:pt idx="13">
                  <c:v>6.4639129989980484</c:v>
                </c:pt>
                <c:pt idx="14">
                  <c:v>6.5381784377313874</c:v>
                </c:pt>
                <c:pt idx="15">
                  <c:v>6.564207995980416</c:v>
                </c:pt>
                <c:pt idx="16">
                  <c:v>6.724967396587969</c:v>
                </c:pt>
                <c:pt idx="17">
                  <c:v>6.7597656948165277</c:v>
                </c:pt>
                <c:pt idx="18">
                  <c:v>6.8851700626924099</c:v>
                </c:pt>
                <c:pt idx="19">
                  <c:v>6.8990448937150699</c:v>
                </c:pt>
                <c:pt idx="20">
                  <c:v>7.0233518691333341</c:v>
                </c:pt>
                <c:pt idx="21">
                  <c:v>7.0740250192364833</c:v>
                </c:pt>
                <c:pt idx="22">
                  <c:v>7.1426098550722186</c:v>
                </c:pt>
                <c:pt idx="23">
                  <c:v>7.1472539873386154</c:v>
                </c:pt>
                <c:pt idx="24">
                  <c:v>7.1739117792779972</c:v>
                </c:pt>
                <c:pt idx="25">
                  <c:v>7.1866960352933864</c:v>
                </c:pt>
                <c:pt idx="26">
                  <c:v>7.2015659882732699</c:v>
                </c:pt>
                <c:pt idx="27">
                  <c:v>7.2032200050927813</c:v>
                </c:pt>
                <c:pt idx="28">
                  <c:v>7.409955477317185</c:v>
                </c:pt>
                <c:pt idx="29">
                  <c:v>#N/A</c:v>
                </c:pt>
                <c:pt idx="30">
                  <c:v>#N/A</c:v>
                </c:pt>
              </c:numCache>
            </c:numRef>
          </c:val>
          <c:extLst>
            <c:ext xmlns:c16="http://schemas.microsoft.com/office/drawing/2014/chart" uri="{C3380CC4-5D6E-409C-BE32-E72D297353CC}">
              <c16:uniqueId val="{00000003-EC0E-4D17-BF59-C145ABD11E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Sheet1!$H$2:$H$32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7.5122989459592233</c:v>
                </c:pt>
                <c:pt idx="30">
                  <c:v>#N/A</c:v>
                </c:pt>
              </c:numCache>
            </c:numRef>
          </c:val>
          <c:extLst>
            <c:ext xmlns:c16="http://schemas.microsoft.com/office/drawing/2014/chart" uri="{C3380CC4-5D6E-409C-BE32-E72D297353CC}">
              <c16:uniqueId val="{00000004-EC0E-4D17-BF59-C145ABD11E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Sheet1!$I$2:$I$32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5-EC0E-4D17-BF59-C145ABD11E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Sheet1!$J$2:$J$32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8.1249832394919039</c:v>
                </c:pt>
              </c:numCache>
            </c:numRef>
          </c:val>
          <c:extLst>
            <c:ext xmlns:c16="http://schemas.microsoft.com/office/drawing/2014/chart" uri="{C3380CC4-5D6E-409C-BE32-E72D297353CC}">
              <c16:uniqueId val="{00000006-EC0E-4D17-BF59-C145ABD11EDD}"/>
            </c:ext>
          </c:extLst>
        </c:ser>
        <c:dLbls>
          <c:showLegendKey val="0"/>
          <c:showVal val="0"/>
          <c:showCatName val="0"/>
          <c:showSerName val="0"/>
          <c:showPercent val="0"/>
          <c:showBubbleSize val="0"/>
        </c:dLbls>
        <c:gapWidth val="50"/>
        <c:overlap val="100"/>
        <c:axId val="779045984"/>
        <c:axId val="7790503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Sheet1!$K$2:$K$32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7-EC0E-4D17-BF59-C145ABD11EDD}"/>
            </c:ext>
          </c:extLst>
        </c:ser>
        <c:dLbls>
          <c:showLegendKey val="0"/>
          <c:showVal val="0"/>
          <c:showCatName val="0"/>
          <c:showSerName val="0"/>
          <c:showPercent val="0"/>
          <c:showBubbleSize val="0"/>
        </c:dLbls>
        <c:gapWidth val="0"/>
        <c:overlap val="-100"/>
        <c:axId val="779046528"/>
        <c:axId val="779049792"/>
      </c:barChart>
      <c:catAx>
        <c:axId val="779045984"/>
        <c:scaling>
          <c:orientation val="minMax"/>
        </c:scaling>
        <c:delete val="1"/>
        <c:axPos val="b"/>
        <c:numFmt formatCode="General" sourceLinked="1"/>
        <c:majorTickMark val="none"/>
        <c:minorTickMark val="none"/>
        <c:tickLblPos val="nextTo"/>
        <c:crossAx val="779050336"/>
        <c:crosses val="autoZero"/>
        <c:auto val="1"/>
        <c:lblAlgn val="ctr"/>
        <c:lblOffset val="100"/>
        <c:noMultiLvlLbl val="0"/>
      </c:catAx>
      <c:valAx>
        <c:axId val="7790503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79045984"/>
        <c:crosses val="autoZero"/>
        <c:crossBetween val="between"/>
      </c:valAx>
      <c:valAx>
        <c:axId val="7790497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79046528"/>
        <c:crosses val="max"/>
        <c:crossBetween val="between"/>
      </c:valAx>
      <c:catAx>
        <c:axId val="779046528"/>
        <c:scaling>
          <c:orientation val="minMax"/>
        </c:scaling>
        <c:delete val="1"/>
        <c:axPos val="b"/>
        <c:numFmt formatCode="General" sourceLinked="1"/>
        <c:majorTickMark val="out"/>
        <c:minorTickMark val="none"/>
        <c:tickLblPos val="nextTo"/>
        <c:crossAx val="7790497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3.8631993340752739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8962-4CCB-8BDA-63D9D91C59C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4.8083593067976738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8962-4CCB-8BDA-63D9D91C59C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4.8726205983427082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8962-4CCB-8BDA-63D9D91C59C7}"/>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5.0978696445756029</c:v>
                </c:pt>
                <c:pt idx="4">
                  <c:v>5.1226299927348862</c:v>
                </c:pt>
                <c:pt idx="5">
                  <c:v>5.1558606773111277</c:v>
                </c:pt>
                <c:pt idx="6">
                  <c:v>5.1594620664653501</c:v>
                </c:pt>
                <c:pt idx="7">
                  <c:v>5.2762983063125724</c:v>
                </c:pt>
                <c:pt idx="8">
                  <c:v>5.3830276162782766</c:v>
                </c:pt>
                <c:pt idx="9">
                  <c:v>5.4283170301144006</c:v>
                </c:pt>
                <c:pt idx="10">
                  <c:v>5.4523275660855912</c:v>
                </c:pt>
                <c:pt idx="11">
                  <c:v>5.4965791025944508</c:v>
                </c:pt>
                <c:pt idx="12">
                  <c:v>5.5332311736901634</c:v>
                </c:pt>
                <c:pt idx="13">
                  <c:v>5.5757350291484062</c:v>
                </c:pt>
                <c:pt idx="14">
                  <c:v>5.6545392688300602</c:v>
                </c:pt>
                <c:pt idx="15">
                  <c:v>5.6558466644125662</c:v>
                </c:pt>
                <c:pt idx="16">
                  <c:v>5.7033800190608641</c:v>
                </c:pt>
                <c:pt idx="17">
                  <c:v>5.7306146254115937</c:v>
                </c:pt>
                <c:pt idx="18">
                  <c:v>5.7313234244288589</c:v>
                </c:pt>
                <c:pt idx="19">
                  <c:v>5.736587435216455</c:v>
                </c:pt>
                <c:pt idx="20">
                  <c:v>5.7371799442923859</c:v>
                </c:pt>
                <c:pt idx="21">
                  <c:v>5.7537934737843566</c:v>
                </c:pt>
                <c:pt idx="22">
                  <c:v>5.8159022131577363</c:v>
                </c:pt>
                <c:pt idx="23">
                  <c:v>5.8188806978204184</c:v>
                </c:pt>
                <c:pt idx="24">
                  <c:v>5.8366474017898913</c:v>
                </c:pt>
                <c:pt idx="25">
                  <c:v>5.8960817134181234</c:v>
                </c:pt>
                <c:pt idx="26">
                  <c:v>5.9276528457715898</c:v>
                </c:pt>
                <c:pt idx="27">
                  <c:v>5.9313505015979144</c:v>
                </c:pt>
                <c:pt idx="28">
                  <c:v>5.9434940744175231</c:v>
                </c:pt>
                <c:pt idx="29">
                  <c:v>5.9719477468422051</c:v>
                </c:pt>
                <c:pt idx="30">
                  <c:v>5.993872136813108</c:v>
                </c:pt>
                <c:pt idx="31">
                  <c:v>5.9966920453373769</c:v>
                </c:pt>
                <c:pt idx="32">
                  <c:v>6.0314950374625163</c:v>
                </c:pt>
                <c:pt idx="33">
                  <c:v>6.0788113657324514</c:v>
                </c:pt>
                <c:pt idx="34">
                  <c:v>6.0884121451789426</c:v>
                </c:pt>
                <c:pt idx="35">
                  <c:v>6.1128085014138316</c:v>
                </c:pt>
                <c:pt idx="36">
                  <c:v>6.1279912120543489</c:v>
                </c:pt>
                <c:pt idx="37">
                  <c:v>6.172989982291929</c:v>
                </c:pt>
                <c:pt idx="38">
                  <c:v>6.2974284327956429</c:v>
                </c:pt>
                <c:pt idx="39">
                  <c:v>6.3274844606534328</c:v>
                </c:pt>
                <c:pt idx="40">
                  <c:v>6.344038250343643</c:v>
                </c:pt>
                <c:pt idx="41">
                  <c:v>6.3602510309652098</c:v>
                </c:pt>
                <c:pt idx="42">
                  <c:v>6.3911375698577411</c:v>
                </c:pt>
                <c:pt idx="43">
                  <c:v>6.4678640552361957</c:v>
                </c:pt>
                <c:pt idx="44">
                  <c:v>6.6136829520551927</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8962-4CCB-8BDA-63D9D91C59C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6.7706151663009582</c:v>
                </c:pt>
                <c:pt idx="46">
                  <c:v>6.8519081388149248</c:v>
                </c:pt>
                <c:pt idx="47">
                  <c:v>#N/A</c:v>
                </c:pt>
                <c:pt idx="48">
                  <c:v>#N/A</c:v>
                </c:pt>
                <c:pt idx="49">
                  <c:v>#N/A</c:v>
                </c:pt>
                <c:pt idx="50">
                  <c:v>#N/A</c:v>
                </c:pt>
                <c:pt idx="51">
                  <c:v>#N/A</c:v>
                </c:pt>
              </c:numCache>
            </c:numRef>
          </c:val>
          <c:extLst>
            <c:ext xmlns:c16="http://schemas.microsoft.com/office/drawing/2014/chart" uri="{C3380CC4-5D6E-409C-BE32-E72D297353CC}">
              <c16:uniqueId val="{00000004-8962-4CCB-8BDA-63D9D91C59C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6.913738111580539</c:v>
                </c:pt>
                <c:pt idx="48">
                  <c:v>6.9215496944540762</c:v>
                </c:pt>
                <c:pt idx="49">
                  <c:v>6.9354979877803533</c:v>
                </c:pt>
                <c:pt idx="50">
                  <c:v>6.9569537723627803</c:v>
                </c:pt>
                <c:pt idx="51">
                  <c:v>7.0065762074240876</c:v>
                </c:pt>
              </c:numCache>
            </c:numRef>
          </c:val>
          <c:extLst>
            <c:ext xmlns:c16="http://schemas.microsoft.com/office/drawing/2014/chart" uri="{C3380CC4-5D6E-409C-BE32-E72D297353CC}">
              <c16:uniqueId val="{00000005-8962-4CCB-8BDA-63D9D91C59C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8962-4CCB-8BDA-63D9D91C59C7}"/>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6.172989982291929</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8962-4CCB-8BDA-63D9D91C59C7}"/>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069833371560457"/>
          <c:w val="0.74050409342017565"/>
          <c:h val="0.3997067183462532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3.224954335723385</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0.28030892909680816</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0.7499450417817255</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0.20907907066517595</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2.1827557198257068</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0.19364936898535845</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6875632"/>
        <c:axId val="89686692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5.6856391529903538</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5.555665237179948</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DDD26FAB-490D-43F8-A437-AB434D273E98}"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Q17. In the last 12 months, have you had a care review meeting with your NHS mental health team to discuss how your care is working?</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6880528"/>
        <c:axId val="896871280"/>
      </c:scatterChart>
      <c:catAx>
        <c:axId val="896875632"/>
        <c:scaling>
          <c:orientation val="minMax"/>
        </c:scaling>
        <c:delete val="1"/>
        <c:axPos val="l"/>
        <c:numFmt formatCode="General" sourceLinked="1"/>
        <c:majorTickMark val="out"/>
        <c:minorTickMark val="none"/>
        <c:tickLblPos val="nextTo"/>
        <c:crossAx val="896866928"/>
        <c:crosses val="autoZero"/>
        <c:auto val="1"/>
        <c:lblAlgn val="ctr"/>
        <c:lblOffset val="100"/>
        <c:noMultiLvlLbl val="0"/>
      </c:catAx>
      <c:valAx>
        <c:axId val="896866928"/>
        <c:scaling>
          <c:orientation val="minMax"/>
          <c:min val="1"/>
        </c:scaling>
        <c:delete val="1"/>
        <c:axPos val="b"/>
        <c:numFmt formatCode="General" sourceLinked="1"/>
        <c:majorTickMark val="none"/>
        <c:minorTickMark val="none"/>
        <c:tickLblPos val="nextTo"/>
        <c:crossAx val="896875632"/>
        <c:crosses val="autoZero"/>
        <c:crossBetween val="between"/>
      </c:valAx>
      <c:valAx>
        <c:axId val="896871280"/>
        <c:scaling>
          <c:orientation val="minMax"/>
          <c:min val="0"/>
        </c:scaling>
        <c:delete val="1"/>
        <c:axPos val="r"/>
        <c:numFmt formatCode="#;;0" sourceLinked="0"/>
        <c:majorTickMark val="out"/>
        <c:minorTickMark val="none"/>
        <c:tickLblPos val="nextTo"/>
        <c:crossAx val="896880528"/>
        <c:crosses val="max"/>
        <c:crossBetween val="midCat"/>
        <c:majorUnit val="1"/>
      </c:valAx>
      <c:valAx>
        <c:axId val="89688052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7128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49728682170542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4.3392869818826174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0.55144351065394481</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0.21782495724176876</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2.274061530059468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0.1098984288043372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6.660340811593505</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6.245586214808065</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6F86-4DED-B37F-E821921B61B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6F86-4DED-B37F-E821921B61B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5.417796957007563</c:v>
                </c:pt>
                <c:pt idx="1">
                  <c:v>5.6687877335906007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6F86-4DED-B37F-E821921B61B8}"/>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5.5729023571360559</c:v>
                </c:pt>
                <c:pt idx="3">
                  <c:v>5.6331355282969522</c:v>
                </c:pt>
                <c:pt idx="4">
                  <c:v>5.6336243746441443</c:v>
                </c:pt>
                <c:pt idx="5">
                  <c:v>5.6718764074805312</c:v>
                </c:pt>
                <c:pt idx="6">
                  <c:v>5.6812054620890446</c:v>
                </c:pt>
                <c:pt idx="7">
                  <c:v>5.7154257117490426</c:v>
                </c:pt>
                <c:pt idx="8">
                  <c:v>5.7473316799608867</c:v>
                </c:pt>
                <c:pt idx="9">
                  <c:v>5.7510117332318273</c:v>
                </c:pt>
                <c:pt idx="10">
                  <c:v>5.7667849513506546</c:v>
                </c:pt>
                <c:pt idx="11">
                  <c:v>5.8395746850698496</c:v>
                </c:pt>
                <c:pt idx="12">
                  <c:v>5.845655495888475</c:v>
                </c:pt>
                <c:pt idx="13">
                  <c:v>5.8765866658985377</c:v>
                </c:pt>
                <c:pt idx="14">
                  <c:v>5.8792805657533096</c:v>
                </c:pt>
                <c:pt idx="15">
                  <c:v>5.8981355133936209</c:v>
                </c:pt>
                <c:pt idx="16">
                  <c:v>5.9091252501436946</c:v>
                </c:pt>
                <c:pt idx="17">
                  <c:v>5.9552332985829253</c:v>
                </c:pt>
                <c:pt idx="18">
                  <c:v>6.0082558523491727</c:v>
                </c:pt>
                <c:pt idx="19">
                  <c:v>6.0204078369384924</c:v>
                </c:pt>
                <c:pt idx="20">
                  <c:v>6.0711274293405202</c:v>
                </c:pt>
                <c:pt idx="21">
                  <c:v>6.0922971192345718</c:v>
                </c:pt>
                <c:pt idx="22">
                  <c:v>6.1015436549982223</c:v>
                </c:pt>
                <c:pt idx="23">
                  <c:v>6.129813552214225</c:v>
                </c:pt>
                <c:pt idx="24">
                  <c:v>6.1479112954297674</c:v>
                </c:pt>
                <c:pt idx="25">
                  <c:v>6.1848318256380992</c:v>
                </c:pt>
                <c:pt idx="26">
                  <c:v>6.1907505706218693</c:v>
                </c:pt>
                <c:pt idx="27">
                  <c:v>6.2071300067297894</c:v>
                </c:pt>
                <c:pt idx="28">
                  <c:v>6.2234627735741892</c:v>
                </c:pt>
                <c:pt idx="29">
                  <c:v>6.2384183007477478</c:v>
                </c:pt>
                <c:pt idx="30">
                  <c:v>6.2500375038125799</c:v>
                </c:pt>
                <c:pt idx="31">
                  <c:v>6.253640148745184</c:v>
                </c:pt>
                <c:pt idx="32">
                  <c:v>6.2671669187908652</c:v>
                </c:pt>
                <c:pt idx="33">
                  <c:v>6.2889189349516963</c:v>
                </c:pt>
                <c:pt idx="34">
                  <c:v>6.3046129016344494</c:v>
                </c:pt>
                <c:pt idx="35">
                  <c:v>6.3558101085260663</c:v>
                </c:pt>
                <c:pt idx="36">
                  <c:v>6.369203465255044</c:v>
                </c:pt>
                <c:pt idx="37">
                  <c:v>6.4154844758300866</c:v>
                </c:pt>
                <c:pt idx="38">
                  <c:v>6.4574399416648047</c:v>
                </c:pt>
                <c:pt idx="39">
                  <c:v>6.4793933942552222</c:v>
                </c:pt>
                <c:pt idx="40">
                  <c:v>6.480674628470795</c:v>
                </c:pt>
                <c:pt idx="41">
                  <c:v>6.4998855417829677</c:v>
                </c:pt>
                <c:pt idx="42">
                  <c:v>6.5317477495940457</c:v>
                </c:pt>
                <c:pt idx="43">
                  <c:v>6.5362333485789286</c:v>
                </c:pt>
                <c:pt idx="44">
                  <c:v>6.573020772300338</c:v>
                </c:pt>
                <c:pt idx="45">
                  <c:v>6.6676255293683822</c:v>
                </c:pt>
                <c:pt idx="46">
                  <c:v>#N/A</c:v>
                </c:pt>
                <c:pt idx="47">
                  <c:v>#N/A</c:v>
                </c:pt>
                <c:pt idx="48">
                  <c:v>#N/A</c:v>
                </c:pt>
                <c:pt idx="49">
                  <c:v>#N/A</c:v>
                </c:pt>
              </c:numCache>
            </c:numRef>
          </c:val>
          <c:extLst>
            <c:ext xmlns:c16="http://schemas.microsoft.com/office/drawing/2014/chart" uri="{C3380CC4-5D6E-409C-BE32-E72D297353CC}">
              <c16:uniqueId val="{00000003-6F86-4DED-B37F-E821921B61B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6.6716401280046984</c:v>
                </c:pt>
                <c:pt idx="47">
                  <c:v>6.6891552443134472</c:v>
                </c:pt>
                <c:pt idx="48">
                  <c:v>#N/A</c:v>
                </c:pt>
                <c:pt idx="49">
                  <c:v>#N/A</c:v>
                </c:pt>
              </c:numCache>
            </c:numRef>
          </c:val>
          <c:extLst>
            <c:ext xmlns:c16="http://schemas.microsoft.com/office/drawing/2014/chart" uri="{C3380CC4-5D6E-409C-BE32-E72D297353CC}">
              <c16:uniqueId val="{00000004-6F86-4DED-B37F-E821921B61B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6.7556217563476224</c:v>
                </c:pt>
                <c:pt idx="49">
                  <c:v>#N/A</c:v>
                </c:pt>
              </c:numCache>
            </c:numRef>
          </c:val>
          <c:extLst>
            <c:ext xmlns:c16="http://schemas.microsoft.com/office/drawing/2014/chart" uri="{C3380CC4-5D6E-409C-BE32-E72D297353CC}">
              <c16:uniqueId val="{00000005-6F86-4DED-B37F-E821921B61B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7.0573930266978779</c:v>
                </c:pt>
              </c:numCache>
            </c:numRef>
          </c:val>
          <c:extLst>
            <c:ext xmlns:c16="http://schemas.microsoft.com/office/drawing/2014/chart" uri="{C3380CC4-5D6E-409C-BE32-E72D297353CC}">
              <c16:uniqueId val="{00000006-6F86-4DED-B37F-E821921B61B8}"/>
            </c:ext>
          </c:extLst>
        </c:ser>
        <c:dLbls>
          <c:showLegendKey val="0"/>
          <c:showVal val="0"/>
          <c:showCatName val="0"/>
          <c:showSerName val="0"/>
          <c:showPercent val="0"/>
          <c:showBubbleSize val="0"/>
        </c:dLbls>
        <c:gapWidth val="50"/>
        <c:overlap val="100"/>
        <c:axId val="896876720"/>
        <c:axId val="89688161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6.0711274293405202</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6F86-4DED-B37F-E821921B61B8}"/>
            </c:ext>
          </c:extLst>
        </c:ser>
        <c:dLbls>
          <c:showLegendKey val="0"/>
          <c:showVal val="0"/>
          <c:showCatName val="0"/>
          <c:showSerName val="0"/>
          <c:showPercent val="0"/>
          <c:showBubbleSize val="0"/>
        </c:dLbls>
        <c:gapWidth val="0"/>
        <c:overlap val="-100"/>
        <c:axId val="896877264"/>
        <c:axId val="896870192"/>
      </c:barChart>
      <c:catAx>
        <c:axId val="896876720"/>
        <c:scaling>
          <c:orientation val="minMax"/>
        </c:scaling>
        <c:delete val="1"/>
        <c:axPos val="b"/>
        <c:numFmt formatCode="General" sourceLinked="1"/>
        <c:majorTickMark val="none"/>
        <c:minorTickMark val="none"/>
        <c:tickLblPos val="nextTo"/>
        <c:crossAx val="896881616"/>
        <c:crosses val="autoZero"/>
        <c:auto val="1"/>
        <c:lblAlgn val="ctr"/>
        <c:lblOffset val="100"/>
        <c:noMultiLvlLbl val="0"/>
      </c:catAx>
      <c:valAx>
        <c:axId val="89688161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76720"/>
        <c:crosses val="autoZero"/>
        <c:crossBetween val="between"/>
      </c:valAx>
      <c:valAx>
        <c:axId val="8968701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77264"/>
        <c:crosses val="max"/>
        <c:crossBetween val="between"/>
      </c:valAx>
      <c:catAx>
        <c:axId val="896877264"/>
        <c:scaling>
          <c:orientation val="minMax"/>
        </c:scaling>
        <c:delete val="1"/>
        <c:axPos val="b"/>
        <c:numFmt formatCode="General" sourceLinked="1"/>
        <c:majorTickMark val="out"/>
        <c:minorTickMark val="none"/>
        <c:tickLblPos val="nextTo"/>
        <c:crossAx val="8968701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5.5339939202240727</c:v>
                </c:pt>
              </c:numCache>
            </c:numRef>
          </c:val>
          <c:extLst>
            <c:ext xmlns:c16="http://schemas.microsoft.com/office/drawing/2014/chart" uri="{C3380CC4-5D6E-409C-BE32-E72D297353CC}">
              <c16:uniqueId val="{00000000-2615-48FB-A20C-204DBD5E11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615-48FB-A20C-204DBD5E11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2615-48FB-A20C-204DBD5E11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1.4199556656891765E-2</c:v>
                </c:pt>
              </c:numCache>
            </c:numRef>
          </c:val>
          <c:extLst>
            <c:ext xmlns:c16="http://schemas.microsoft.com/office/drawing/2014/chart" uri="{C3380CC4-5D6E-409C-BE32-E72D297353CC}">
              <c16:uniqueId val="{00000003-2615-48FB-A20C-204DBD5E11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1.691212118780868</c:v>
                </c:pt>
              </c:numCache>
            </c:numRef>
          </c:val>
          <c:extLst>
            <c:ext xmlns:c16="http://schemas.microsoft.com/office/drawing/2014/chart" uri="{C3380CC4-5D6E-409C-BE32-E72D297353CC}">
              <c16:uniqueId val="{00000004-2615-48FB-A20C-204DBD5E11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0.16199570793960394</c:v>
                </c:pt>
              </c:numCache>
            </c:numRef>
          </c:val>
          <c:extLst>
            <c:ext xmlns:c16="http://schemas.microsoft.com/office/drawing/2014/chart" uri="{C3380CC4-5D6E-409C-BE32-E72D297353CC}">
              <c16:uniqueId val="{00000005-2615-48FB-A20C-204DBD5E11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9.4277167711727117E-3</c:v>
                </c:pt>
              </c:numCache>
            </c:numRef>
          </c:val>
          <c:extLst>
            <c:ext xmlns:c16="http://schemas.microsoft.com/office/drawing/2014/chart" uri="{C3380CC4-5D6E-409C-BE32-E72D297353CC}">
              <c16:uniqueId val="{00000006-2615-48FB-A20C-204DBD5E11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615-48FB-A20C-204DBD5E11B4}"/>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5.8943961953810566</c:v>
                </c:pt>
              </c:numCache>
            </c:numRef>
          </c:xVal>
          <c:yVal>
            <c:numLit>
              <c:formatCode>General</c:formatCode>
              <c:ptCount val="1"/>
              <c:pt idx="0">
                <c:v>1</c:v>
              </c:pt>
            </c:numLit>
          </c:yVal>
          <c:smooth val="0"/>
          <c:extLst>
            <c:ext xmlns:c16="http://schemas.microsoft.com/office/drawing/2014/chart" uri="{C3380CC4-5D6E-409C-BE32-E72D297353CC}">
              <c16:uniqueId val="{00000008-2615-48FB-A20C-204DBD5E11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615-48FB-A20C-204DBD5E11B4}"/>
              </c:ext>
            </c:extLst>
          </c:dPt>
          <c:xVal>
            <c:numRef>
              <c:f>Sheet1!$B$12</c:f>
              <c:numCache>
                <c:formatCode>0.0</c:formatCode>
                <c:ptCount val="1"/>
                <c:pt idx="0">
                  <c:v>6.3937995362713984</c:v>
                </c:pt>
              </c:numCache>
            </c:numRef>
          </c:xVal>
          <c:yVal>
            <c:numLit>
              <c:formatCode>General</c:formatCode>
              <c:ptCount val="1"/>
              <c:pt idx="0">
                <c:v>1</c:v>
              </c:pt>
            </c:numLit>
          </c:yVal>
          <c:smooth val="0"/>
          <c:extLst>
            <c:ext xmlns:c16="http://schemas.microsoft.com/office/drawing/2014/chart" uri="{C3380CC4-5D6E-409C-BE32-E72D297353CC}">
              <c16:uniqueId val="{0000000A-2615-48FB-A20C-204DBD5E11B4}"/>
            </c:ext>
          </c:extLst>
        </c:ser>
        <c:ser>
          <c:idx val="9"/>
          <c:order val="10"/>
          <c:tx>
            <c:v>label</c:v>
          </c:tx>
          <c:spPr>
            <a:ln w="25400" cap="rnd">
              <a:noFill/>
              <a:round/>
            </a:ln>
            <a:effectLst/>
          </c:spPr>
          <c:marker>
            <c:symbol val="none"/>
          </c:marker>
          <c:dLbls>
            <c:dLbl>
              <c:idx val="0"/>
              <c:tx>
                <c:rich>
                  <a:bodyPr/>
                  <a:lstStyle/>
                  <a:p>
                    <a:fld id="{AEF2F821-102B-4DDF-AFE0-DDC47C091DF7}"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615-48FB-A20C-204DBD5E11B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C-2615-48FB-A20C-204DBD5E11B4}"/>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4.9948236035362186</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9.0149295777566252E-3</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0.14285850220230678</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1.4914224164846477</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0.14285850220230678</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0.43044811340206213</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5.6279850700020164</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5.8924082435586058</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4.1800223643485657</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9.8237323774918117E-2</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1.3421871842770479</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0.12856374471888277</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0.13269707195560265</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5.0227328074044131</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4.9493532802620077</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395896464646465"/>
          <c:w val="0.74050409342017565"/>
          <c:h val="0.3876717171717171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6.3352755220684971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0.32992682490342418</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0.10398210242735484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1.0855583397741526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0.10398210242735484</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5.0927240411398067E-2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7.7393956445745937</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7.3119636192863524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Q15. To what extent did your NHS mental health team involve you in agreeing your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C39-472D-A81F-C39B1FCC9A5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6.0748645169172537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C39-472D-A81F-C39B1FCC9A5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6.145335090451491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C39-472D-A81F-C39B1FCC9A53}"/>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6.2235349693778854</c:v>
                </c:pt>
                <c:pt idx="3">
                  <c:v>6.2495684193651231</c:v>
                </c:pt>
                <c:pt idx="4">
                  <c:v>6.3193818077640271</c:v>
                </c:pt>
                <c:pt idx="5">
                  <c:v>6.3556654161996562</c:v>
                </c:pt>
                <c:pt idx="6">
                  <c:v>6.3871343009580412</c:v>
                </c:pt>
                <c:pt idx="7">
                  <c:v>6.3871683983656977</c:v>
                </c:pt>
                <c:pt idx="8">
                  <c:v>6.4306660855179469</c:v>
                </c:pt>
                <c:pt idx="9">
                  <c:v>6.4328980561750164</c:v>
                </c:pt>
                <c:pt idx="10">
                  <c:v>6.4409837838499033</c:v>
                </c:pt>
                <c:pt idx="11">
                  <c:v>6.467708804576306</c:v>
                </c:pt>
                <c:pt idx="12">
                  <c:v>6.4989792225148069</c:v>
                </c:pt>
                <c:pt idx="13">
                  <c:v>6.5142596951567331</c:v>
                </c:pt>
                <c:pt idx="14">
                  <c:v>6.5236529345052379</c:v>
                </c:pt>
                <c:pt idx="15">
                  <c:v>6.5426040852426199</c:v>
                </c:pt>
                <c:pt idx="16">
                  <c:v>6.5480457222099346</c:v>
                </c:pt>
                <c:pt idx="17">
                  <c:v>6.5647680934411694</c:v>
                </c:pt>
                <c:pt idx="18">
                  <c:v>6.5775321008080088</c:v>
                </c:pt>
                <c:pt idx="19">
                  <c:v>6.6149200131640047</c:v>
                </c:pt>
                <c:pt idx="20">
                  <c:v>6.6296915406373964</c:v>
                </c:pt>
                <c:pt idx="21">
                  <c:v>6.6344683886915972</c:v>
                </c:pt>
                <c:pt idx="22">
                  <c:v>6.6751755085941298</c:v>
                </c:pt>
                <c:pt idx="23">
                  <c:v>6.70521626577293</c:v>
                </c:pt>
                <c:pt idx="24">
                  <c:v>6.7080750843646886</c:v>
                </c:pt>
                <c:pt idx="25">
                  <c:v>6.7557950630765617</c:v>
                </c:pt>
                <c:pt idx="26">
                  <c:v>6.8371524347364598</c:v>
                </c:pt>
                <c:pt idx="27">
                  <c:v>6.8372031773707649</c:v>
                </c:pt>
                <c:pt idx="28">
                  <c:v>6.8568317719848721</c:v>
                </c:pt>
                <c:pt idx="29">
                  <c:v>6.8610921883396827</c:v>
                </c:pt>
                <c:pt idx="30">
                  <c:v>6.8773173493004292</c:v>
                </c:pt>
                <c:pt idx="31">
                  <c:v>6.8883312424129874</c:v>
                </c:pt>
                <c:pt idx="32">
                  <c:v>6.889953252881142</c:v>
                </c:pt>
                <c:pt idx="33">
                  <c:v>6.905659478178519</c:v>
                </c:pt>
                <c:pt idx="34">
                  <c:v>6.9558645246233839</c:v>
                </c:pt>
                <c:pt idx="35">
                  <c:v>6.988880889616377</c:v>
                </c:pt>
                <c:pt idx="36">
                  <c:v>7.0418890394490052</c:v>
                </c:pt>
                <c:pt idx="37">
                  <c:v>7.0564654740035007</c:v>
                </c:pt>
                <c:pt idx="38">
                  <c:v>7.064265892344042</c:v>
                </c:pt>
                <c:pt idx="39">
                  <c:v>7.0672228436276168</c:v>
                </c:pt>
                <c:pt idx="40">
                  <c:v>7.0770237061771866</c:v>
                </c:pt>
                <c:pt idx="41">
                  <c:v>7.0855255385490494</c:v>
                </c:pt>
                <c:pt idx="42">
                  <c:v>7.1226579758075506</c:v>
                </c:pt>
                <c:pt idx="43">
                  <c:v>7.2526069901032324</c:v>
                </c:pt>
                <c:pt idx="44">
                  <c:v>7.2845129490298817</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3-6C39-472D-A81F-C39B1FCC9A5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7.2793692390429827</c:v>
                </c:pt>
                <c:pt idx="46">
                  <c:v>7.3663865336400223</c:v>
                </c:pt>
                <c:pt idx="47">
                  <c:v>7.4402782230043716</c:v>
                </c:pt>
                <c:pt idx="48">
                  <c:v>#N/A</c:v>
                </c:pt>
                <c:pt idx="49">
                  <c:v>#N/A</c:v>
                </c:pt>
                <c:pt idx="50">
                  <c:v>#N/A</c:v>
                </c:pt>
              </c:numCache>
            </c:numRef>
          </c:val>
          <c:extLst>
            <c:ext xmlns:c16="http://schemas.microsoft.com/office/drawing/2014/chart" uri="{C3380CC4-5D6E-409C-BE32-E72D297353CC}">
              <c16:uniqueId val="{00000004-6C39-472D-A81F-C39B1FCC9A5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7.4845317381621133</c:v>
                </c:pt>
                <c:pt idx="49">
                  <c:v>7.5054925939634289</c:v>
                </c:pt>
                <c:pt idx="50">
                  <c:v>7.5576318260830906</c:v>
                </c:pt>
              </c:numCache>
            </c:numRef>
          </c:val>
          <c:extLst>
            <c:ext xmlns:c16="http://schemas.microsoft.com/office/drawing/2014/chart" uri="{C3380CC4-5D6E-409C-BE32-E72D297353CC}">
              <c16:uniqueId val="{00000005-6C39-472D-A81F-C39B1FCC9A5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C39-472D-A81F-C39B1FCC9A53}"/>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6.3193818077640271</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C39-472D-A81F-C39B1FCC9A53}"/>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3104460118817596"/>
          <c:w val="0.74050409342017565"/>
          <c:h val="0.686340434928467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4.2393307033175374</c:v>
                </c:pt>
              </c:numCache>
            </c:numRef>
          </c:val>
          <c:extLst>
            <c:ext xmlns:c16="http://schemas.microsoft.com/office/drawing/2014/chart" uri="{C3380CC4-5D6E-409C-BE32-E72D297353CC}">
              <c16:uniqueId val="{00000000-B93E-494F-8618-F6AF32BEF56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B93E-494F-8618-F6AF32BEF56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5.889445090021006E-2</c:v>
                </c:pt>
              </c:numCache>
            </c:numRef>
          </c:val>
          <c:extLst>
            <c:ext xmlns:c16="http://schemas.microsoft.com/office/drawing/2014/chart" uri="{C3380CC4-5D6E-409C-BE32-E72D297353CC}">
              <c16:uniqueId val="{00000002-B93E-494F-8618-F6AF32BEF56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0.18560699810661774</c:v>
                </c:pt>
              </c:numCache>
            </c:numRef>
          </c:val>
          <c:extLst>
            <c:ext xmlns:c16="http://schemas.microsoft.com/office/drawing/2014/chart" uri="{C3380CC4-5D6E-409C-BE32-E72D297353CC}">
              <c16:uniqueId val="{00000003-B93E-494F-8618-F6AF32BEF56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1.9377106253054652</c:v>
                </c:pt>
              </c:numCache>
            </c:numRef>
          </c:val>
          <c:extLst>
            <c:ext xmlns:c16="http://schemas.microsoft.com/office/drawing/2014/chart" uri="{C3380CC4-5D6E-409C-BE32-E72D297353CC}">
              <c16:uniqueId val="{00000004-B93E-494F-8618-F6AF32BEF56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0.18560699810661863</c:v>
                </c:pt>
              </c:numCache>
            </c:numRef>
          </c:val>
          <c:extLst>
            <c:ext xmlns:c16="http://schemas.microsoft.com/office/drawing/2014/chart" uri="{C3380CC4-5D6E-409C-BE32-E72D297353CC}">
              <c16:uniqueId val="{00000005-B93E-494F-8618-F6AF32BEF56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0.27899867546126433</c:v>
                </c:pt>
              </c:numCache>
            </c:numRef>
          </c:val>
          <c:extLst>
            <c:ext xmlns:c16="http://schemas.microsoft.com/office/drawing/2014/chart" uri="{C3380CC4-5D6E-409C-BE32-E72D297353CC}">
              <c16:uniqueId val="{00000006-B93E-494F-8618-F6AF32BEF56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B93E-494F-8618-F6AF32BEF562}"/>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5.5825410460476181</c:v>
                </c:pt>
              </c:numCache>
            </c:numRef>
          </c:xVal>
          <c:yVal>
            <c:numLit>
              <c:formatCode>General</c:formatCode>
              <c:ptCount val="1"/>
              <c:pt idx="0">
                <c:v>1</c:v>
              </c:pt>
            </c:numLit>
          </c:yVal>
          <c:smooth val="0"/>
          <c:extLst>
            <c:ext xmlns:c16="http://schemas.microsoft.com/office/drawing/2014/chart" uri="{C3380CC4-5D6E-409C-BE32-E72D297353CC}">
              <c16:uniqueId val="{00000008-B93E-494F-8618-F6AF32BEF56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B93E-494F-8618-F6AF32BEF562}"/>
              </c:ext>
            </c:extLst>
          </c:dPt>
          <c:xVal>
            <c:numRef>
              <c:f>Sheet1!$B$12</c:f>
              <c:numCache>
                <c:formatCode>0.0</c:formatCode>
                <c:ptCount val="1"/>
                <c:pt idx="0">
                  <c:v>5.4526874649770978</c:v>
                </c:pt>
              </c:numCache>
            </c:numRef>
          </c:xVal>
          <c:yVal>
            <c:numLit>
              <c:formatCode>General</c:formatCode>
              <c:ptCount val="1"/>
              <c:pt idx="0">
                <c:v>1</c:v>
              </c:pt>
            </c:numLit>
          </c:yVal>
          <c:smooth val="0"/>
          <c:extLst>
            <c:ext xmlns:c16="http://schemas.microsoft.com/office/drawing/2014/chart" uri="{C3380CC4-5D6E-409C-BE32-E72D297353CC}">
              <c16:uniqueId val="{0000000A-B93E-494F-8618-F6AF32BEF562}"/>
            </c:ext>
          </c:extLst>
        </c:ser>
        <c:ser>
          <c:idx val="9"/>
          <c:order val="10"/>
          <c:tx>
            <c:v>label</c:v>
          </c:tx>
          <c:spPr>
            <a:ln w="25400" cap="rnd">
              <a:noFill/>
              <a:round/>
            </a:ln>
            <a:effectLst/>
          </c:spPr>
          <c:marker>
            <c:symbol val="none"/>
          </c:marker>
          <c:dLbls>
            <c:dLbl>
              <c:idx val="0"/>
              <c:tx>
                <c:rich>
                  <a:bodyPr/>
                  <a:lstStyle/>
                  <a:p>
                    <a:fld id="{A233FD3D-1A42-4BDE-8184-704CEC602965}"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B93E-494F-8618-F6AF32BEF56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Q22_4. Have any of the following been discussed with you about your medication?
What will happen if I stop taking my medication</c:v>
                  </c:pt>
                </c15:dlblRangeCache>
              </c15:datalabelsRange>
            </c:ext>
            <c:ext xmlns:c16="http://schemas.microsoft.com/office/drawing/2014/chart" uri="{C3380CC4-5D6E-409C-BE32-E72D297353CC}">
              <c16:uniqueId val="{0000000C-B93E-494F-8618-F6AF32BEF562}"/>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113857764016926"/>
          <c:w val="0.74050409342017565"/>
          <c:h val="0.2832482967515279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47072"/>
        <c:axId val="77904761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312A-41BF-AC83-8EB513E843D5}"/>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layout>
                <c:manualLayout>
                  <c:x val="-0.2156059150718842"/>
                  <c:y val="2.9380912123641717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b="0" dirty="0"/>
                      <a:t>Q7. </a:t>
                    </a:r>
                    <a:r>
                      <a:rPr lang="en-GB" sz="900" b="0" i="0" u="none" strike="noStrike" baseline="0" dirty="0">
                        <a:effectLst/>
                      </a:rPr>
                      <a:t>Was the support offered appropriate for your mental health needs?</a:t>
                    </a:r>
                    <a:endParaRPr lang="en-GB" b="0"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3689464667977"/>
                      <c:h val="0.43494986737277791"/>
                    </c:manualLayout>
                  </c15:layout>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2512"/>
        <c:axId val="779048704"/>
      </c:scatterChart>
      <c:catAx>
        <c:axId val="779047072"/>
        <c:scaling>
          <c:orientation val="minMax"/>
        </c:scaling>
        <c:delete val="1"/>
        <c:axPos val="l"/>
        <c:numFmt formatCode="General" sourceLinked="1"/>
        <c:majorTickMark val="out"/>
        <c:minorTickMark val="none"/>
        <c:tickLblPos val="nextTo"/>
        <c:crossAx val="779047616"/>
        <c:crosses val="autoZero"/>
        <c:auto val="1"/>
        <c:lblAlgn val="ctr"/>
        <c:lblOffset val="100"/>
        <c:noMultiLvlLbl val="0"/>
      </c:catAx>
      <c:valAx>
        <c:axId val="779047616"/>
        <c:scaling>
          <c:orientation val="minMax"/>
          <c:min val="1"/>
        </c:scaling>
        <c:delete val="1"/>
        <c:axPos val="b"/>
        <c:numFmt formatCode="General" sourceLinked="1"/>
        <c:majorTickMark val="none"/>
        <c:minorTickMark val="none"/>
        <c:tickLblPos val="nextTo"/>
        <c:crossAx val="779047072"/>
        <c:crosses val="autoZero"/>
        <c:crossBetween val="between"/>
      </c:valAx>
      <c:valAx>
        <c:axId val="779048704"/>
        <c:scaling>
          <c:orientation val="minMax"/>
          <c:min val="0"/>
        </c:scaling>
        <c:delete val="1"/>
        <c:axPos val="r"/>
        <c:numFmt formatCode="#;;0" sourceLinked="0"/>
        <c:majorTickMark val="out"/>
        <c:minorTickMark val="none"/>
        <c:tickLblPos val="nextTo"/>
        <c:crossAx val="779052512"/>
        <c:crosses val="max"/>
        <c:crossBetween val="midCat"/>
        <c:majorUnit val="1"/>
      </c:valAx>
      <c:valAx>
        <c:axId val="77905251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48704"/>
        <c:crosses val="max"/>
        <c:crossBetween val="midCat"/>
      </c:valAx>
      <c:spPr>
        <a:solidFill>
          <a:schemeClr val="bg1">
            <a:lumMod val="95000"/>
          </a:schemeClr>
        </a:solidFill>
        <a:ln>
          <a:noFill/>
        </a:ln>
        <a:effectLst>
          <a:softEdge rad="0"/>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7265901109944335"/>
          <c:w val="0.74050409342017565"/>
          <c:h val="0.6783035805020155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4.671053148606183</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0.11165765826386131</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1.6393409370621637</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0.15702713616148589</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0.26829742808310453</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5.3744727677399204</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5.6023812754011262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C20C5B80-D864-4A40-88C0-ABE6B6CA66E8}"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4465548951695"/>
                      <c:h val="0.40976622840965649"/>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Q22_3. Have any of the following been discussed with you about your medication?
Side effects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1267883706490548"/>
          <c:w val="0.74050409342017565"/>
          <c:h val="0.7382838052657134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6.0493576308908112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8.6673606797905478E-2</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0.15507912225903908</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1.6190039493649326</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0.15507912225903997</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4.2182714033090818E-2</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8176"/>
        <c:axId val="89831382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6.3239666205901033</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7.1006123346302221</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058FB6BB-AA46-44CB-8CA7-4532D0DF2B24}"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Q22_2. Have any of the following been discussed with you about your medication?
Benefits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0560"/>
        <c:axId val="898318720"/>
      </c:scatterChart>
      <c:catAx>
        <c:axId val="898318176"/>
        <c:scaling>
          <c:orientation val="minMax"/>
        </c:scaling>
        <c:delete val="1"/>
        <c:axPos val="l"/>
        <c:numFmt formatCode="General" sourceLinked="1"/>
        <c:majorTickMark val="out"/>
        <c:minorTickMark val="none"/>
        <c:tickLblPos val="nextTo"/>
        <c:crossAx val="898313824"/>
        <c:crosses val="autoZero"/>
        <c:auto val="1"/>
        <c:lblAlgn val="ctr"/>
        <c:lblOffset val="100"/>
        <c:noMultiLvlLbl val="0"/>
      </c:catAx>
      <c:valAx>
        <c:axId val="898313824"/>
        <c:scaling>
          <c:orientation val="minMax"/>
          <c:min val="1"/>
        </c:scaling>
        <c:delete val="1"/>
        <c:axPos val="b"/>
        <c:numFmt formatCode="General" sourceLinked="1"/>
        <c:majorTickMark val="none"/>
        <c:minorTickMark val="none"/>
        <c:tickLblPos val="nextTo"/>
        <c:crossAx val="898318176"/>
        <c:crosses val="autoZero"/>
        <c:crossBetween val="between"/>
      </c:valAx>
      <c:valAx>
        <c:axId val="898318720"/>
        <c:scaling>
          <c:orientation val="minMax"/>
          <c:min val="0"/>
        </c:scaling>
        <c:delete val="1"/>
        <c:axPos val="r"/>
        <c:numFmt formatCode="#;;0" sourceLinked="0"/>
        <c:majorTickMark val="out"/>
        <c:minorTickMark val="none"/>
        <c:tickLblPos val="nextTo"/>
        <c:crossAx val="898310560"/>
        <c:crosses val="max"/>
        <c:crossBetween val="midCat"/>
        <c:majorUnit val="1"/>
      </c:valAx>
      <c:valAx>
        <c:axId val="898310560"/>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872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6.6592211111319903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0.2072159173073107</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0.12431130045688388</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1.2977922718327406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0.12431130045688477</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0.18161252865337296</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7.2623906571374581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7.6396444648125552</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D333FF99-B02C-444B-B7E8-90A34F5E39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Q22_1. Have any of the following been discussed with you about your medication?
Purpose of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7.0535379473050392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0.13807835691016113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1.8677320452863952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5.0710680266950803E-2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7.0535379473050392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8.125482326858398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16163E67-6B68-4803-8A6D-443970340AE1}"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Q23. In the last 12 months, has your NHS mental health team asked you how you are getting on with your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6B6-448A-BCFA-6C47C6F88A9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7.3588146133141983</c:v>
                </c:pt>
                <c:pt idx="1">
                  <c:v>7.3795921471811292</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6B6-448A-BCFA-6C47C6F88A9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7.630123657912498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6B6-448A-BCFA-6C47C6F88A99}"/>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7.7335839690041013</c:v>
                </c:pt>
                <c:pt idx="4">
                  <c:v>7.7720937205173426</c:v>
                </c:pt>
                <c:pt idx="5">
                  <c:v>7.8117823639283612</c:v>
                </c:pt>
                <c:pt idx="6">
                  <c:v>7.8297968313124029</c:v>
                </c:pt>
                <c:pt idx="7">
                  <c:v>7.9017076473349022</c:v>
                </c:pt>
                <c:pt idx="8">
                  <c:v>8.0478430287504299</c:v>
                </c:pt>
                <c:pt idx="9">
                  <c:v>8.0496263694375898</c:v>
                </c:pt>
                <c:pt idx="10">
                  <c:v>8.0662921546003705</c:v>
                </c:pt>
                <c:pt idx="11">
                  <c:v>8.0755236975711373</c:v>
                </c:pt>
                <c:pt idx="12">
                  <c:v>8.0776064728137857</c:v>
                </c:pt>
                <c:pt idx="13">
                  <c:v>8.0911967035523329</c:v>
                </c:pt>
                <c:pt idx="14">
                  <c:v>8.1014933982778388</c:v>
                </c:pt>
                <c:pt idx="15">
                  <c:v>8.1730154324637372</c:v>
                </c:pt>
                <c:pt idx="16">
                  <c:v>8.1794702304242879</c:v>
                </c:pt>
                <c:pt idx="17">
                  <c:v>8.2001633189453127</c:v>
                </c:pt>
                <c:pt idx="18">
                  <c:v>8.2353808951652567</c:v>
                </c:pt>
                <c:pt idx="19">
                  <c:v>8.2967157551684778</c:v>
                </c:pt>
                <c:pt idx="20">
                  <c:v>8.311128147102961</c:v>
                </c:pt>
                <c:pt idx="21">
                  <c:v>8.3516048692517852</c:v>
                </c:pt>
                <c:pt idx="22">
                  <c:v>8.3636468930709977</c:v>
                </c:pt>
                <c:pt idx="23">
                  <c:v>8.3816666554676669</c:v>
                </c:pt>
                <c:pt idx="24">
                  <c:v>8.3889789979137106</c:v>
                </c:pt>
                <c:pt idx="25">
                  <c:v>8.4137907699006842</c:v>
                </c:pt>
                <c:pt idx="26">
                  <c:v>8.5412086736533439</c:v>
                </c:pt>
                <c:pt idx="27">
                  <c:v>8.5535361806399912</c:v>
                </c:pt>
                <c:pt idx="28">
                  <c:v>8.5698979283056698</c:v>
                </c:pt>
                <c:pt idx="29">
                  <c:v>8.5733417923159951</c:v>
                </c:pt>
                <c:pt idx="30">
                  <c:v>8.5831767485612378</c:v>
                </c:pt>
                <c:pt idx="31">
                  <c:v>8.5901586478558851</c:v>
                </c:pt>
                <c:pt idx="32">
                  <c:v>8.6208249886611181</c:v>
                </c:pt>
                <c:pt idx="33">
                  <c:v>8.6281451647272043</c:v>
                </c:pt>
                <c:pt idx="34">
                  <c:v>8.6437013797192304</c:v>
                </c:pt>
                <c:pt idx="35">
                  <c:v>8.6892627408885854</c:v>
                </c:pt>
                <c:pt idx="36">
                  <c:v>8.718195220610113</c:v>
                </c:pt>
                <c:pt idx="37">
                  <c:v>8.7565713432861791</c:v>
                </c:pt>
                <c:pt idx="38">
                  <c:v>8.7594820828226538</c:v>
                </c:pt>
                <c:pt idx="39">
                  <c:v>8.7805344510049981</c:v>
                </c:pt>
                <c:pt idx="40">
                  <c:v>8.7929780819078349</c:v>
                </c:pt>
                <c:pt idx="41">
                  <c:v>8.8020790455885312</c:v>
                </c:pt>
                <c:pt idx="42">
                  <c:v>8.8247230826156606</c:v>
                </c:pt>
                <c:pt idx="43">
                  <c:v>8.848680815478545</c:v>
                </c:pt>
                <c:pt idx="44">
                  <c:v>8.9099886472604197</c:v>
                </c:pt>
                <c:pt idx="45">
                  <c:v>8.9263849931015056</c:v>
                </c:pt>
                <c:pt idx="46">
                  <c:v>#N/A</c:v>
                </c:pt>
                <c:pt idx="47">
                  <c:v>#N/A</c:v>
                </c:pt>
                <c:pt idx="48">
                  <c:v>#N/A</c:v>
                </c:pt>
                <c:pt idx="49">
                  <c:v>#N/A</c:v>
                </c:pt>
                <c:pt idx="50">
                  <c:v>#N/A</c:v>
                </c:pt>
              </c:numCache>
            </c:numRef>
          </c:val>
          <c:extLst>
            <c:ext xmlns:c16="http://schemas.microsoft.com/office/drawing/2014/chart" uri="{C3380CC4-5D6E-409C-BE32-E72D297353CC}">
              <c16:uniqueId val="{00000003-66B6-448A-BCFA-6C47C6F88A9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8.9568302582420678</c:v>
                </c:pt>
                <c:pt idx="47">
                  <c:v>#N/A</c:v>
                </c:pt>
                <c:pt idx="48">
                  <c:v>#N/A</c:v>
                </c:pt>
                <c:pt idx="49">
                  <c:v>#N/A</c:v>
                </c:pt>
                <c:pt idx="50">
                  <c:v>#N/A</c:v>
                </c:pt>
              </c:numCache>
            </c:numRef>
          </c:val>
          <c:extLst>
            <c:ext xmlns:c16="http://schemas.microsoft.com/office/drawing/2014/chart" uri="{C3380CC4-5D6E-409C-BE32-E72D297353CC}">
              <c16:uniqueId val="{00000004-66B6-448A-BCFA-6C47C6F88A9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9.088928929945105</c:v>
                </c:pt>
                <c:pt idx="48">
                  <c:v>9.1130703477187947</c:v>
                </c:pt>
                <c:pt idx="49">
                  <c:v>9.2281741627276315</c:v>
                </c:pt>
                <c:pt idx="50">
                  <c:v>9.2498753606967394</c:v>
                </c:pt>
              </c:numCache>
            </c:numRef>
          </c:val>
          <c:extLst>
            <c:ext xmlns:c16="http://schemas.microsoft.com/office/drawing/2014/chart" uri="{C3380CC4-5D6E-409C-BE32-E72D297353CC}">
              <c16:uniqueId val="{00000005-66B6-448A-BCFA-6C47C6F88A9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6B6-448A-BCFA-6C47C6F88A99}"/>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8.7594820828226538</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6B6-448A-BCFA-6C47C6F88A99}"/>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7.3588146133141983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0.21299939315247229</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0.1349548124648603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1.4089090213023638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0.13419752046284472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94192"/>
        <c:axId val="9020974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8.7594820828226538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8.4112233295827128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F8A422CA-76F0-4FA1-A445-18ECD59A3810}"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Q26. Thinking about the last time you received therapy, did you have enough privacy to talk comfortably?</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94736"/>
        <c:axId val="902101808"/>
      </c:scatterChart>
      <c:catAx>
        <c:axId val="902094192"/>
        <c:scaling>
          <c:orientation val="minMax"/>
        </c:scaling>
        <c:delete val="1"/>
        <c:axPos val="l"/>
        <c:numFmt formatCode="General" sourceLinked="1"/>
        <c:majorTickMark val="out"/>
        <c:minorTickMark val="none"/>
        <c:tickLblPos val="nextTo"/>
        <c:crossAx val="902097456"/>
        <c:crosses val="autoZero"/>
        <c:auto val="1"/>
        <c:lblAlgn val="ctr"/>
        <c:lblOffset val="100"/>
        <c:noMultiLvlLbl val="0"/>
      </c:catAx>
      <c:valAx>
        <c:axId val="902097456"/>
        <c:scaling>
          <c:orientation val="minMax"/>
          <c:min val="1"/>
        </c:scaling>
        <c:delete val="1"/>
        <c:axPos val="b"/>
        <c:numFmt formatCode="General" sourceLinked="1"/>
        <c:majorTickMark val="none"/>
        <c:minorTickMark val="none"/>
        <c:tickLblPos val="nextTo"/>
        <c:crossAx val="902094192"/>
        <c:crosses val="autoZero"/>
        <c:crossBetween val="between"/>
      </c:valAx>
      <c:valAx>
        <c:axId val="902101808"/>
        <c:scaling>
          <c:orientation val="minMax"/>
          <c:min val="0"/>
        </c:scaling>
        <c:delete val="1"/>
        <c:axPos val="r"/>
        <c:numFmt formatCode="#;;0" sourceLinked="0"/>
        <c:majorTickMark val="out"/>
        <c:minorTickMark val="none"/>
        <c:tickLblPos val="nextTo"/>
        <c:crossAx val="902094736"/>
        <c:crosses val="max"/>
        <c:crossBetween val="midCat"/>
        <c:majorUnit val="1"/>
      </c:valAx>
      <c:valAx>
        <c:axId val="90209473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80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strCache>
            </c:strRef>
          </c:cat>
          <c:val>
            <c:numRef>
              <c:f>Sheet1!$D$2:$D$49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0-EAA7-493C-AD11-1659794A85EA}"/>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strCache>
            </c:strRef>
          </c:cat>
          <c:val>
            <c:numRef>
              <c:f>Sheet1!$E$2:$E$49</c:f>
              <c:numCache>
                <c:formatCode>General</c:formatCode>
                <c:ptCount val="48"/>
                <c:pt idx="0">
                  <c:v>3.3679449840851552</c:v>
                </c:pt>
                <c:pt idx="1">
                  <c:v>3.5847905903909201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1-EAA7-493C-AD11-1659794A85EA}"/>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strCache>
            </c:strRef>
          </c:cat>
          <c:val>
            <c:numRef>
              <c:f>Sheet1!$F$2:$F$49</c:f>
              <c:numCache>
                <c:formatCode>General</c:formatCode>
                <c:ptCount val="48"/>
                <c:pt idx="0">
                  <c:v>#N/A</c:v>
                </c:pt>
                <c:pt idx="1">
                  <c:v>#N/A</c:v>
                </c:pt>
                <c:pt idx="2">
                  <c:v>3.6996376315358712</c:v>
                </c:pt>
                <c:pt idx="3">
                  <c:v>3.7393816958181132</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2-EAA7-493C-AD11-1659794A85EA}"/>
            </c:ext>
          </c:extLst>
        </c:ser>
        <c:ser>
          <c:idx val="3"/>
          <c:order val="3"/>
          <c:tx>
            <c:strRef>
              <c:f>Sheet1!$G$1</c:f>
              <c:strCache>
                <c:ptCount val="1"/>
                <c:pt idx="0">
                  <c:v>About the same</c:v>
                </c:pt>
              </c:strCache>
            </c:strRef>
          </c:tx>
          <c:spPr>
            <a:solidFill>
              <a:srgbClr val="D9D9D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strCache>
            </c:strRef>
          </c:cat>
          <c:val>
            <c:numRef>
              <c:f>Sheet1!$G$2:$G$49</c:f>
              <c:numCache>
                <c:formatCode>General</c:formatCode>
                <c:ptCount val="48"/>
                <c:pt idx="0">
                  <c:v>#N/A</c:v>
                </c:pt>
                <c:pt idx="1">
                  <c:v>#N/A</c:v>
                </c:pt>
                <c:pt idx="2">
                  <c:v>#N/A</c:v>
                </c:pt>
                <c:pt idx="3">
                  <c:v>#N/A</c:v>
                </c:pt>
                <c:pt idx="4">
                  <c:v>3.7888487388893668</c:v>
                </c:pt>
                <c:pt idx="5">
                  <c:v>3.8101470601949972</c:v>
                </c:pt>
                <c:pt idx="6">
                  <c:v>3.9467128297819851</c:v>
                </c:pt>
                <c:pt idx="7">
                  <c:v>4.0410370272280884</c:v>
                </c:pt>
                <c:pt idx="8">
                  <c:v>4.0837532533280836</c:v>
                </c:pt>
                <c:pt idx="9">
                  <c:v>4.146913392093361</c:v>
                </c:pt>
                <c:pt idx="10">
                  <c:v>4.2107741682158446</c:v>
                </c:pt>
                <c:pt idx="11">
                  <c:v>4.2256362671106116</c:v>
                </c:pt>
                <c:pt idx="12">
                  <c:v>4.2953955352208721</c:v>
                </c:pt>
                <c:pt idx="13">
                  <c:v>4.3186791348650946</c:v>
                </c:pt>
                <c:pt idx="14">
                  <c:v>4.3333730748093817</c:v>
                </c:pt>
                <c:pt idx="15">
                  <c:v>4.3571489650704374</c:v>
                </c:pt>
                <c:pt idx="16">
                  <c:v>4.4331279019745278</c:v>
                </c:pt>
                <c:pt idx="17">
                  <c:v>4.5020176648251997</c:v>
                </c:pt>
                <c:pt idx="18">
                  <c:v>4.5978063039331261</c:v>
                </c:pt>
                <c:pt idx="19">
                  <c:v>4.633661644095179</c:v>
                </c:pt>
                <c:pt idx="20">
                  <c:v>4.646877165559121</c:v>
                </c:pt>
                <c:pt idx="21">
                  <c:v>4.663633300991739</c:v>
                </c:pt>
                <c:pt idx="22">
                  <c:v>4.6648858424512962</c:v>
                </c:pt>
                <c:pt idx="23">
                  <c:v>4.7133577488322462</c:v>
                </c:pt>
                <c:pt idx="24">
                  <c:v>4.7138598766431139</c:v>
                </c:pt>
                <c:pt idx="25">
                  <c:v>4.795185529653085</c:v>
                </c:pt>
                <c:pt idx="26">
                  <c:v>4.843106159107851</c:v>
                </c:pt>
                <c:pt idx="27">
                  <c:v>4.8833347649425338</c:v>
                </c:pt>
                <c:pt idx="28">
                  <c:v>4.9236404062747052</c:v>
                </c:pt>
                <c:pt idx="29">
                  <c:v>4.932382075270759</c:v>
                </c:pt>
                <c:pt idx="30">
                  <c:v>4.9999106587940068</c:v>
                </c:pt>
                <c:pt idx="31">
                  <c:v>5.0203021114834803</c:v>
                </c:pt>
                <c:pt idx="32">
                  <c:v>5.0787163840136582</c:v>
                </c:pt>
                <c:pt idx="33">
                  <c:v>5.098908783688719</c:v>
                </c:pt>
                <c:pt idx="34">
                  <c:v>5.1444436813788972</c:v>
                </c:pt>
                <c:pt idx="35">
                  <c:v>5.1501054289738279</c:v>
                </c:pt>
                <c:pt idx="36">
                  <c:v>5.2356619562717936</c:v>
                </c:pt>
                <c:pt idx="37">
                  <c:v>5.3319788670616486</c:v>
                </c:pt>
                <c:pt idx="38">
                  <c:v>5.3439411955156917</c:v>
                </c:pt>
                <c:pt idx="39">
                  <c:v>5.3524084527252267</c:v>
                </c:pt>
                <c:pt idx="40">
                  <c:v>5.355246870065077</c:v>
                </c:pt>
                <c:pt idx="41">
                  <c:v>5.5011871297842259</c:v>
                </c:pt>
                <c:pt idx="42">
                  <c:v>5.5133827038716952</c:v>
                </c:pt>
                <c:pt idx="43">
                  <c:v>5.6991766676292936</c:v>
                </c:pt>
                <c:pt idx="44">
                  <c:v>#N/A</c:v>
                </c:pt>
                <c:pt idx="45">
                  <c:v>#N/A</c:v>
                </c:pt>
                <c:pt idx="46">
                  <c:v>#N/A</c:v>
                </c:pt>
                <c:pt idx="47">
                  <c:v>#N/A</c:v>
                </c:pt>
              </c:numCache>
            </c:numRef>
          </c:val>
          <c:extLst>
            <c:ext xmlns:c16="http://schemas.microsoft.com/office/drawing/2014/chart" uri="{C3380CC4-5D6E-409C-BE32-E72D297353CC}">
              <c16:uniqueId val="{00000003-EAA7-493C-AD11-1659794A85EA}"/>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strCache>
            </c:strRef>
          </c:cat>
          <c:val>
            <c:numRef>
              <c:f>Sheet1!$H$2:$H$49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5.7103872126183184</c:v>
                </c:pt>
                <c:pt idx="45">
                  <c:v>#N/A</c:v>
                </c:pt>
                <c:pt idx="46">
                  <c:v>#N/A</c:v>
                </c:pt>
                <c:pt idx="47">
                  <c:v>#N/A</c:v>
                </c:pt>
              </c:numCache>
            </c:numRef>
          </c:val>
          <c:extLst>
            <c:ext xmlns:c16="http://schemas.microsoft.com/office/drawing/2014/chart" uri="{C3380CC4-5D6E-409C-BE32-E72D297353CC}">
              <c16:uniqueId val="{00000004-EAA7-493C-AD11-1659794A85EA}"/>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strCache>
            </c:strRef>
          </c:cat>
          <c:val>
            <c:numRef>
              <c:f>Sheet1!$I$2:$I$49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5.8246158667200527</c:v>
                </c:pt>
                <c:pt idx="46">
                  <c:v>6.1070584455326973</c:v>
                </c:pt>
                <c:pt idx="47">
                  <c:v>#N/A</c:v>
                </c:pt>
              </c:numCache>
            </c:numRef>
          </c:val>
          <c:extLst>
            <c:ext xmlns:c16="http://schemas.microsoft.com/office/drawing/2014/chart" uri="{C3380CC4-5D6E-409C-BE32-E72D297353CC}">
              <c16:uniqueId val="{00000005-EAA7-493C-AD11-1659794A85EA}"/>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strCache>
            </c:strRef>
          </c:cat>
          <c:val>
            <c:numRef>
              <c:f>Sheet1!$J$2:$J$49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6.6714485304325617</c:v>
                </c:pt>
              </c:numCache>
            </c:numRef>
          </c:val>
          <c:extLst>
            <c:ext xmlns:c16="http://schemas.microsoft.com/office/drawing/2014/chart" uri="{C3380CC4-5D6E-409C-BE32-E72D297353CC}">
              <c16:uniqueId val="{00000006-EAA7-493C-AD11-1659794A85EA}"/>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strCache>
            </c:strRef>
          </c:cat>
          <c:val>
            <c:numRef>
              <c:f>Sheet1!$K$2:$K$49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5.6991766676292936</c:v>
                </c:pt>
                <c:pt idx="44">
                  <c:v>#N/A</c:v>
                </c:pt>
                <c:pt idx="45">
                  <c:v>#N/A</c:v>
                </c:pt>
                <c:pt idx="46">
                  <c:v>#N/A</c:v>
                </c:pt>
                <c:pt idx="47">
                  <c:v>#N/A</c:v>
                </c:pt>
              </c:numCache>
            </c:numRef>
          </c:val>
          <c:extLst>
            <c:ext xmlns:c16="http://schemas.microsoft.com/office/drawing/2014/chart" uri="{C3380CC4-5D6E-409C-BE32-E72D297353CC}">
              <c16:uniqueId val="{00000007-EAA7-493C-AD11-1659794A85EA}"/>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2.10606252068406</c:v>
                </c:pt>
              </c:numCache>
            </c:numRef>
          </c:val>
          <c:extLst>
            <c:ext xmlns:c16="http://schemas.microsoft.com/office/drawing/2014/chart" uri="{C3380CC4-5D6E-409C-BE32-E72D297353CC}">
              <c16:uniqueId val="{00000000-95B2-43BB-9388-452B3BE996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5B2-43BB-9388-452B3BE996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95B2-43BB-9388-452B3BE996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95B2-43BB-9388-452B3BE996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3.52010934942916</c:v>
                </c:pt>
              </c:numCache>
            </c:numRef>
          </c:val>
          <c:extLst>
            <c:ext xmlns:c16="http://schemas.microsoft.com/office/drawing/2014/chart" uri="{C3380CC4-5D6E-409C-BE32-E72D297353CC}">
              <c16:uniqueId val="{00000004-95B2-43BB-9388-452B3BE996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0.24082117858913943</c:v>
                </c:pt>
              </c:numCache>
            </c:numRef>
          </c:val>
          <c:extLst>
            <c:ext xmlns:c16="http://schemas.microsoft.com/office/drawing/2014/chart" uri="{C3380CC4-5D6E-409C-BE32-E72D297353CC}">
              <c16:uniqueId val="{00000005-95B2-43BB-9388-452B3BE996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5B2-43BB-9388-452B3BE996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5B2-43BB-9388-452B3BE996AB}"/>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5.5285925606993818</c:v>
                </c:pt>
              </c:numCache>
            </c:numRef>
          </c:xVal>
          <c:yVal>
            <c:numLit>
              <c:formatCode>General</c:formatCode>
              <c:ptCount val="1"/>
              <c:pt idx="0">
                <c:v>1</c:v>
              </c:pt>
            </c:numLit>
          </c:yVal>
          <c:smooth val="0"/>
          <c:extLst>
            <c:ext xmlns:c16="http://schemas.microsoft.com/office/drawing/2014/chart" uri="{C3380CC4-5D6E-409C-BE32-E72D297353CC}">
              <c16:uniqueId val="{00000008-95B2-43BB-9388-452B3BE996A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5B2-43BB-9388-452B3BE996AB}"/>
              </c:ext>
            </c:extLst>
          </c:dPt>
          <c:xVal>
            <c:numRef>
              <c:f>Sheet1!$B$12</c:f>
              <c:numCache>
                <c:formatCode>0.0</c:formatCode>
                <c:ptCount val="1"/>
                <c:pt idx="0">
                  <c:v>3.865723635057944</c:v>
                </c:pt>
              </c:numCache>
            </c:numRef>
          </c:xVal>
          <c:yVal>
            <c:numLit>
              <c:formatCode>General</c:formatCode>
              <c:ptCount val="1"/>
              <c:pt idx="0">
                <c:v>1</c:v>
              </c:pt>
            </c:numLit>
          </c:yVal>
          <c:smooth val="0"/>
          <c:extLst>
            <c:ext xmlns:c16="http://schemas.microsoft.com/office/drawing/2014/chart" uri="{C3380CC4-5D6E-409C-BE32-E72D297353CC}">
              <c16:uniqueId val="{0000000A-95B2-43BB-9388-452B3BE996AB}"/>
            </c:ext>
          </c:extLst>
        </c:ser>
        <c:ser>
          <c:idx val="9"/>
          <c:order val="10"/>
          <c:tx>
            <c:v>label</c:v>
          </c:tx>
          <c:spPr>
            <a:ln w="25400" cap="rnd">
              <a:noFill/>
              <a:round/>
            </a:ln>
            <a:effectLst/>
          </c:spPr>
          <c:marker>
            <c:symbol val="none"/>
          </c:marker>
          <c:dLbls>
            <c:dLbl>
              <c:idx val="0"/>
              <c:tx>
                <c:rich>
                  <a:bodyPr/>
                  <a:lstStyle/>
                  <a:p>
                    <a:fld id="{272280D1-158E-4E27-AE96-47A97A2681E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5B2-43BB-9388-452B3BE996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Q31. Did the NHS mental health team give your family or carer support whilst you were in crisis?</c:v>
                  </c:pt>
                </c15:dlblRangeCache>
              </c15:datalabelsRange>
            </c:ext>
            <c:ext xmlns:c16="http://schemas.microsoft.com/office/drawing/2014/chart" uri="{C3380CC4-5D6E-409C-BE32-E72D297353CC}">
              <c16:uniqueId val="{0000000C-95B2-43BB-9388-452B3BE996AB}"/>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4.4713383378254594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2.5984634757324292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0.27196724819586748</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0.13413495040900703</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5.8697607745592064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5.6501521453339087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B3E3894F-31E2-4D76-BF38-0809B9AC1837}"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Q29. Thinking about the last time you contacted this person or team, did you get the help you needed?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F70-4FAA-BE1E-681EAFF91E2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6.3544140188839648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F70-4FAA-BE1E-681EAFF91E2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6.1939781525601418</c:v>
                </c:pt>
                <c:pt idx="2">
                  <c:v>6.2293022581100832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F70-4FAA-BE1E-681EAFF91E2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6.2697832489688476</c:v>
                </c:pt>
                <c:pt idx="4">
                  <c:v>6.299845797020927</c:v>
                </c:pt>
                <c:pt idx="5">
                  <c:v>6.3633720308604964</c:v>
                </c:pt>
                <c:pt idx="6">
                  <c:v>6.4356182003480704</c:v>
                </c:pt>
                <c:pt idx="7">
                  <c:v>6.4462059578342021</c:v>
                </c:pt>
                <c:pt idx="8">
                  <c:v>6.4973507564725894</c:v>
                </c:pt>
                <c:pt idx="9">
                  <c:v>6.5350036500186706</c:v>
                </c:pt>
                <c:pt idx="10">
                  <c:v>6.5494349177302489</c:v>
                </c:pt>
                <c:pt idx="11">
                  <c:v>6.5934885686938038</c:v>
                </c:pt>
                <c:pt idx="12">
                  <c:v>6.6466012335805704</c:v>
                </c:pt>
                <c:pt idx="13">
                  <c:v>6.6565586473429192</c:v>
                </c:pt>
                <c:pt idx="14">
                  <c:v>6.7225114869101148</c:v>
                </c:pt>
                <c:pt idx="15">
                  <c:v>6.7448743801909998</c:v>
                </c:pt>
                <c:pt idx="16">
                  <c:v>6.755786076209632</c:v>
                </c:pt>
                <c:pt idx="17">
                  <c:v>6.7650431471902817</c:v>
                </c:pt>
                <c:pt idx="18">
                  <c:v>6.7862468941454832</c:v>
                </c:pt>
                <c:pt idx="19">
                  <c:v>6.8091703978500053</c:v>
                </c:pt>
                <c:pt idx="20">
                  <c:v>6.8655186363114522</c:v>
                </c:pt>
                <c:pt idx="21">
                  <c:v>6.8709846518301614</c:v>
                </c:pt>
                <c:pt idx="22">
                  <c:v>6.9356791973363041</c:v>
                </c:pt>
                <c:pt idx="23">
                  <c:v>6.9885538931332398</c:v>
                </c:pt>
                <c:pt idx="24">
                  <c:v>6.9984743570669572</c:v>
                </c:pt>
                <c:pt idx="25">
                  <c:v>7.0061420431623329</c:v>
                </c:pt>
                <c:pt idx="26">
                  <c:v>7.0117330154709059</c:v>
                </c:pt>
                <c:pt idx="27">
                  <c:v>7.0277603992169242</c:v>
                </c:pt>
                <c:pt idx="28">
                  <c:v>7.0636573687595678</c:v>
                </c:pt>
                <c:pt idx="29">
                  <c:v>7.070233764190391</c:v>
                </c:pt>
                <c:pt idx="30">
                  <c:v>7.079657595867511</c:v>
                </c:pt>
                <c:pt idx="31">
                  <c:v>7.083318271902149</c:v>
                </c:pt>
                <c:pt idx="32">
                  <c:v>7.0870318913257631</c:v>
                </c:pt>
                <c:pt idx="33">
                  <c:v>7.0872536194927154</c:v>
                </c:pt>
                <c:pt idx="34">
                  <c:v>7.1171051164628061</c:v>
                </c:pt>
                <c:pt idx="35">
                  <c:v>7.1341837317380143</c:v>
                </c:pt>
                <c:pt idx="36">
                  <c:v>7.156771382935263</c:v>
                </c:pt>
                <c:pt idx="37">
                  <c:v>7.1679814834178899</c:v>
                </c:pt>
                <c:pt idx="38">
                  <c:v>7.1718415147162542</c:v>
                </c:pt>
                <c:pt idx="39">
                  <c:v>7.1888268448310546</c:v>
                </c:pt>
                <c:pt idx="40">
                  <c:v>7.2724936665358832</c:v>
                </c:pt>
                <c:pt idx="41">
                  <c:v>7.2771321407901564</c:v>
                </c:pt>
                <c:pt idx="42">
                  <c:v>7.3682196283969006</c:v>
                </c:pt>
                <c:pt idx="43">
                  <c:v>7.4527010743474484</c:v>
                </c:pt>
                <c:pt idx="44">
                  <c:v>7.4647315337550566</c:v>
                </c:pt>
                <c:pt idx="45">
                  <c:v>7.4867760458785337</c:v>
                </c:pt>
                <c:pt idx="46">
                  <c:v>#N/A</c:v>
                </c:pt>
                <c:pt idx="47">
                  <c:v>#N/A</c:v>
                </c:pt>
                <c:pt idx="48">
                  <c:v>#N/A</c:v>
                </c:pt>
                <c:pt idx="49">
                  <c:v>#N/A</c:v>
                </c:pt>
              </c:numCache>
            </c:numRef>
          </c:val>
          <c:extLst>
            <c:ext xmlns:c16="http://schemas.microsoft.com/office/drawing/2014/chart" uri="{C3380CC4-5D6E-409C-BE32-E72D297353CC}">
              <c16:uniqueId val="{00000003-2F70-4FAA-BE1E-681EAFF91E2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7.5330821828860914</c:v>
                </c:pt>
                <c:pt idx="47">
                  <c:v>7.5578013000799524</c:v>
                </c:pt>
                <c:pt idx="48">
                  <c:v>7.5781540956887561</c:v>
                </c:pt>
                <c:pt idx="49">
                  <c:v>7.58497632436291</c:v>
                </c:pt>
              </c:numCache>
            </c:numRef>
          </c:val>
          <c:extLst>
            <c:ext xmlns:c16="http://schemas.microsoft.com/office/drawing/2014/chart" uri="{C3380CC4-5D6E-409C-BE32-E72D297353CC}">
              <c16:uniqueId val="{00000004-2F70-4FAA-BE1E-681EAFF91E2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5-2F70-4FAA-BE1E-681EAFF91E2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2F70-4FAA-BE1E-681EAFF91E26}"/>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6.5494349177302489</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F70-4FAA-BE1E-681EAFF91E26}"/>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63188328011279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4.5601839491501996</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2.9016601054741464E-2</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0.27805993516054617</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2.9029061206131548</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0.27805993516054617</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0.25450047612117821</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53600"/>
        <c:axId val="7790541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8.1631482896300724</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National average</c:v>
                </c:pt>
              </c:strCache>
            </c:strRef>
          </c:tx>
          <c:spPr>
            <a:ln>
              <a:noFill/>
            </a:ln>
            <a:effectLst>
              <a:outerShdw dist="12700" algn="l" rotWithShape="0">
                <a:srgbClr val="005DB7"/>
              </a:outerShdw>
            </a:effectLst>
          </c:spPr>
          <c:marker>
            <c:symbol val="picture"/>
            <c:spPr>
              <a:blipFill>
                <a:blip xmlns:r="http://schemas.openxmlformats.org/officeDocument/2006/relationships" r:embed="rId1"/>
                <a:stretch>
                  <a:fillRect/>
                </a:stretch>
              </a:blipFill>
              <a:ln w="25400">
                <a:noFill/>
              </a:ln>
              <a:effectLst>
                <a:outerShdw dist="12700" algn="l" rotWithShape="0">
                  <a:srgbClr val="005DB7"/>
                </a:outerShdw>
              </a:effectLst>
            </c:spPr>
          </c:marker>
          <c:dPt>
            <c:idx val="0"/>
            <c:bubble3D val="0"/>
            <c:extLst>
              <c:ext xmlns:c16="http://schemas.microsoft.com/office/drawing/2014/chart" uri="{C3380CC4-5D6E-409C-BE32-E72D297353CC}">
                <c16:uniqueId val="{0000000A-312A-41BF-AC83-8EB513E843D5}"/>
              </c:ext>
            </c:extLst>
          </c:dPt>
          <c:errBars>
            <c:errDir val="x"/>
            <c:errBarType val="both"/>
            <c:errValType val="stdErr"/>
            <c:noEndCap val="0"/>
          </c:errBars>
          <c:errBars>
            <c:errDir val="y"/>
            <c:errBarType val="both"/>
            <c:errValType val="stdErr"/>
            <c:noEndCap val="0"/>
          </c:errBars>
          <c:xVal>
            <c:numRef>
              <c:f>Sheet1!$B$12</c:f>
              <c:numCache>
                <c:formatCode>0.0</c:formatCode>
                <c:ptCount val="1"/>
                <c:pt idx="0">
                  <c:v>6.3187135456720647</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tx>
                <c:rich>
                  <a:bodyPr/>
                  <a:lstStyle/>
                  <a:p>
                    <a:r>
                      <a:rPr lang="en-GB" b="0" dirty="0"/>
                      <a:t>Q6. </a:t>
                    </a:r>
                    <a:r>
                      <a:rPr lang="en-GB" sz="900" b="0" i="0" u="none" strike="noStrike" baseline="0" dirty="0">
                        <a:effectLst/>
                      </a:rPr>
                      <a:t>While waiting, between your assessment with the NHS mental health team and your first appointment for treatment, were you offered support with your mental health?</a:t>
                    </a:r>
                    <a:endParaRPr lang="en-GB" dirty="0"/>
                  </a:p>
                </c:rich>
              </c:tx>
              <c:dLblPos val="l"/>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5232"/>
        <c:axId val="779054688"/>
      </c:scatterChart>
      <c:catAx>
        <c:axId val="779053600"/>
        <c:scaling>
          <c:orientation val="minMax"/>
        </c:scaling>
        <c:delete val="1"/>
        <c:axPos val="l"/>
        <c:numFmt formatCode="General" sourceLinked="1"/>
        <c:majorTickMark val="out"/>
        <c:minorTickMark val="none"/>
        <c:tickLblPos val="nextTo"/>
        <c:crossAx val="779054144"/>
        <c:crosses val="autoZero"/>
        <c:auto val="1"/>
        <c:lblAlgn val="ctr"/>
        <c:lblOffset val="100"/>
        <c:noMultiLvlLbl val="0"/>
      </c:catAx>
      <c:valAx>
        <c:axId val="779054144"/>
        <c:scaling>
          <c:orientation val="minMax"/>
          <c:min val="1"/>
        </c:scaling>
        <c:delete val="1"/>
        <c:axPos val="b"/>
        <c:numFmt formatCode="General" sourceLinked="1"/>
        <c:majorTickMark val="none"/>
        <c:minorTickMark val="none"/>
        <c:tickLblPos val="nextTo"/>
        <c:crossAx val="779053600"/>
        <c:crosses val="autoZero"/>
        <c:crossBetween val="between"/>
      </c:valAx>
      <c:valAx>
        <c:axId val="779054688"/>
        <c:scaling>
          <c:orientation val="minMax"/>
          <c:min val="0"/>
        </c:scaling>
        <c:delete val="1"/>
        <c:axPos val="r"/>
        <c:numFmt formatCode="#;;0" sourceLinked="0"/>
        <c:majorTickMark val="out"/>
        <c:minorTickMark val="none"/>
        <c:tickLblPos val="nextTo"/>
        <c:crossAx val="779055232"/>
        <c:crosses val="max"/>
        <c:crossBetween val="midCat"/>
        <c:majorUnit val="1"/>
      </c:valAx>
      <c:valAx>
        <c:axId val="779055232"/>
        <c:scaling>
          <c:orientation val="minMax"/>
          <c:max val="10"/>
          <c:min val="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54688"/>
        <c:crosses val="max"/>
        <c:crossBetween val="midCat"/>
        <c:majorUnit val="1"/>
        <c:minorUnit val="0.2"/>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15924418604651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4.2722673509965707</c:v>
                </c:pt>
              </c:numCache>
            </c:numRef>
          </c:val>
          <c:extLst>
            <c:ext xmlns:c16="http://schemas.microsoft.com/office/drawing/2014/chart" uri="{C3380CC4-5D6E-409C-BE32-E72D297353CC}">
              <c16:uniqueId val="{00000000-D72C-415A-B125-BC4DEBD50C3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72C-415A-B125-BC4DEBD50C3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72C-415A-B125-BC4DEBD50C3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D72C-415A-B125-BC4DEBD50C3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2.8254028510223037</c:v>
                </c:pt>
              </c:numCache>
            </c:numRef>
          </c:val>
          <c:extLst>
            <c:ext xmlns:c16="http://schemas.microsoft.com/office/drawing/2014/chart" uri="{C3380CC4-5D6E-409C-BE32-E72D297353CC}">
              <c16:uniqueId val="{00000004-D72C-415A-B125-BC4DEBD50C3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0.27414445886071359</c:v>
                </c:pt>
              </c:numCache>
            </c:numRef>
          </c:val>
          <c:extLst>
            <c:ext xmlns:c16="http://schemas.microsoft.com/office/drawing/2014/chart" uri="{C3380CC4-5D6E-409C-BE32-E72D297353CC}">
              <c16:uniqueId val="{00000005-D72C-415A-B125-BC4DEBD50C3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0.23471644071720732</c:v>
                </c:pt>
              </c:numCache>
            </c:numRef>
          </c:val>
          <c:extLst>
            <c:ext xmlns:c16="http://schemas.microsoft.com/office/drawing/2014/chart" uri="{C3380CC4-5D6E-409C-BE32-E72D297353CC}">
              <c16:uniqueId val="{00000006-D72C-415A-B125-BC4DEBD50C3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72C-415A-B125-BC4DEBD50C3E}"/>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4.7689362583140191</c:v>
                </c:pt>
              </c:numCache>
            </c:numRef>
          </c:xVal>
          <c:yVal>
            <c:numLit>
              <c:formatCode>General</c:formatCode>
              <c:ptCount val="1"/>
              <c:pt idx="0">
                <c:v>1</c:v>
              </c:pt>
            </c:numLit>
          </c:yVal>
          <c:smooth val="0"/>
          <c:extLst>
            <c:ext xmlns:c16="http://schemas.microsoft.com/office/drawing/2014/chart" uri="{C3380CC4-5D6E-409C-BE32-E72D297353CC}">
              <c16:uniqueId val="{00000008-D72C-415A-B125-BC4DEBD50C3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72C-415A-B125-BC4DEBD50C3E}"/>
              </c:ext>
            </c:extLst>
          </c:dPt>
          <c:xVal>
            <c:numRef>
              <c:f>Sheet1!$B$12</c:f>
              <c:numCache>
                <c:formatCode>0.0</c:formatCode>
                <c:ptCount val="1"/>
                <c:pt idx="0">
                  <c:v>5.6666556491681384</c:v>
                </c:pt>
              </c:numCache>
            </c:numRef>
          </c:xVal>
          <c:yVal>
            <c:numLit>
              <c:formatCode>General</c:formatCode>
              <c:ptCount val="1"/>
              <c:pt idx="0">
                <c:v>1</c:v>
              </c:pt>
            </c:numLit>
          </c:yVal>
          <c:smooth val="0"/>
          <c:extLst>
            <c:ext xmlns:c16="http://schemas.microsoft.com/office/drawing/2014/chart" uri="{C3380CC4-5D6E-409C-BE32-E72D297353CC}">
              <c16:uniqueId val="{0000000A-D72C-415A-B125-BC4DEBD50C3E}"/>
            </c:ext>
          </c:extLst>
        </c:ser>
        <c:ser>
          <c:idx val="9"/>
          <c:order val="10"/>
          <c:tx>
            <c:v>label</c:v>
          </c:tx>
          <c:spPr>
            <a:ln w="25400" cap="rnd">
              <a:noFill/>
              <a:round/>
            </a:ln>
            <a:effectLst/>
          </c:spPr>
          <c:marker>
            <c:symbol val="none"/>
          </c:marker>
          <c:dLbls>
            <c:dLbl>
              <c:idx val="0"/>
              <c:tx>
                <c:rich>
                  <a:bodyPr/>
                  <a:lstStyle/>
                  <a:p>
                    <a:fld id="{0D43C805-1380-416A-8DB6-05E42AAC1F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D72C-415A-B125-BC4DEBD50C3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Q30. Thinking about the last time you contacted this person or team, how do you feel about the length of time it took you to get through to them?</c:v>
                  </c:pt>
                </c15:dlblRangeCache>
              </c15:datalabelsRange>
            </c:ext>
            <c:ext xmlns:c16="http://schemas.microsoft.com/office/drawing/2014/chart" uri="{C3380CC4-5D6E-409C-BE32-E72D297353CC}">
              <c16:uniqueId val="{0000000C-D72C-415A-B125-BC4DEBD50C3E}"/>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6.5601054422075018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0.25288268042654227</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0.49774067762608798</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0.13876637955105764</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1.4487012388228839</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0.13876637955105764</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0.34382014264113359</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8.3299335771464786</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8.1738457992226312</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71F9-4014-9E8C-C04F6C7CD68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2.9097519595168109</c:v>
                </c:pt>
                <c:pt idx="1">
                  <c:v>2.96761878693014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71F9-4014-9E8C-C04F6C7CD68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2.8837792745009492</c:v>
                </c:pt>
                <c:pt idx="3">
                  <c:v>3.0583084754330039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71F9-4014-9E8C-C04F6C7CD687}"/>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#N/A</c:v>
                </c:pt>
                <c:pt idx="4">
                  <c:v>3.0162302193571779</c:v>
                </c:pt>
                <c:pt idx="5">
                  <c:v>3.0414386260225288</c:v>
                </c:pt>
                <c:pt idx="6">
                  <c:v>3.0727376757287459</c:v>
                </c:pt>
                <c:pt idx="7">
                  <c:v>3.1710897041963961</c:v>
                </c:pt>
                <c:pt idx="8">
                  <c:v>3.20447437706681</c:v>
                </c:pt>
                <c:pt idx="9">
                  <c:v>3.2322358150009469</c:v>
                </c:pt>
                <c:pt idx="10">
                  <c:v>3.2456653154654829</c:v>
                </c:pt>
                <c:pt idx="11">
                  <c:v>3.246493270120812</c:v>
                </c:pt>
                <c:pt idx="12">
                  <c:v>3.25311824334731</c:v>
                </c:pt>
                <c:pt idx="13">
                  <c:v>3.2648808134705458</c:v>
                </c:pt>
                <c:pt idx="14">
                  <c:v>3.2761909489974879</c:v>
                </c:pt>
                <c:pt idx="15">
                  <c:v>3.2905411766999548</c:v>
                </c:pt>
                <c:pt idx="16">
                  <c:v>3.2923013710963569</c:v>
                </c:pt>
                <c:pt idx="17">
                  <c:v>3.3128618780938668</c:v>
                </c:pt>
                <c:pt idx="18">
                  <c:v>3.3178964814394778</c:v>
                </c:pt>
                <c:pt idx="19">
                  <c:v>3.3246517047973079</c:v>
                </c:pt>
                <c:pt idx="20">
                  <c:v>3.369403326034385</c:v>
                </c:pt>
                <c:pt idx="21">
                  <c:v>3.3727802211595388</c:v>
                </c:pt>
                <c:pt idx="22">
                  <c:v>3.385365211069995</c:v>
                </c:pt>
                <c:pt idx="23">
                  <c:v>3.391615031797214</c:v>
                </c:pt>
                <c:pt idx="24">
                  <c:v>3.3955303034551032</c:v>
                </c:pt>
                <c:pt idx="25">
                  <c:v>3.4097171925875309</c:v>
                </c:pt>
                <c:pt idx="26">
                  <c:v>3.4243708324314248</c:v>
                </c:pt>
                <c:pt idx="27">
                  <c:v>3.425058652375474</c:v>
                </c:pt>
                <c:pt idx="28">
                  <c:v>3.4512543094698662</c:v>
                </c:pt>
                <c:pt idx="29">
                  <c:v>3.4548028926282979</c:v>
                </c:pt>
                <c:pt idx="30">
                  <c:v>3.4570083721751832</c:v>
                </c:pt>
                <c:pt idx="31">
                  <c:v>3.4608591148741432</c:v>
                </c:pt>
                <c:pt idx="32">
                  <c:v>3.4713844516632668</c:v>
                </c:pt>
                <c:pt idx="33">
                  <c:v>3.483404028956202</c:v>
                </c:pt>
                <c:pt idx="34">
                  <c:v>3.5009852176519169</c:v>
                </c:pt>
                <c:pt idx="35">
                  <c:v>3.519669265289969</c:v>
                </c:pt>
                <c:pt idx="36">
                  <c:v>3.5538844076964859</c:v>
                </c:pt>
                <c:pt idx="37">
                  <c:v>3.5611283274107728</c:v>
                </c:pt>
                <c:pt idx="38">
                  <c:v>3.6117816201111741</c:v>
                </c:pt>
                <c:pt idx="39">
                  <c:v>3.625700693163302</c:v>
                </c:pt>
                <c:pt idx="40">
                  <c:v>3.6631639497664672</c:v>
                </c:pt>
                <c:pt idx="41">
                  <c:v>3.6729146403282229</c:v>
                </c:pt>
                <c:pt idx="42">
                  <c:v>3.726954035478975</c:v>
                </c:pt>
                <c:pt idx="43">
                  <c:v>3.759898989951326</c:v>
                </c:pt>
                <c:pt idx="44">
                  <c:v>3.7874806374504288</c:v>
                </c:pt>
                <c:pt idx="45">
                  <c:v>3.910598142759393</c:v>
                </c:pt>
                <c:pt idx="46">
                  <c:v>#N/A</c:v>
                </c:pt>
                <c:pt idx="47">
                  <c:v>#N/A</c:v>
                </c:pt>
                <c:pt idx="48">
                  <c:v>#N/A</c:v>
                </c:pt>
                <c:pt idx="49">
                  <c:v>#N/A</c:v>
                </c:pt>
                <c:pt idx="50">
                  <c:v>#N/A</c:v>
                </c:pt>
              </c:numCache>
            </c:numRef>
          </c:val>
          <c:extLst>
            <c:ext xmlns:c16="http://schemas.microsoft.com/office/drawing/2014/chart" uri="{C3380CC4-5D6E-409C-BE32-E72D297353CC}">
              <c16:uniqueId val="{00000003-71F9-4014-9E8C-C04F6C7CD68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4.0344264673149146</c:v>
                </c:pt>
                <c:pt idx="47">
                  <c:v>#N/A</c:v>
                </c:pt>
                <c:pt idx="48">
                  <c:v>#N/A</c:v>
                </c:pt>
                <c:pt idx="49">
                  <c:v>#N/A</c:v>
                </c:pt>
                <c:pt idx="50">
                  <c:v>#N/A</c:v>
                </c:pt>
              </c:numCache>
            </c:numRef>
          </c:val>
          <c:extLst>
            <c:ext xmlns:c16="http://schemas.microsoft.com/office/drawing/2014/chart" uri="{C3380CC4-5D6E-409C-BE32-E72D297353CC}">
              <c16:uniqueId val="{00000004-71F9-4014-9E8C-C04F6C7CD68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4.2484363524764417</c:v>
                </c:pt>
                <c:pt idx="48">
                  <c:v>4.3416112638248947</c:v>
                </c:pt>
                <c:pt idx="49">
                  <c:v>4.3437912574914028</c:v>
                </c:pt>
                <c:pt idx="50">
                  <c:v>#N/A</c:v>
                </c:pt>
              </c:numCache>
            </c:numRef>
          </c:val>
          <c:extLst>
            <c:ext xmlns:c16="http://schemas.microsoft.com/office/drawing/2014/chart" uri="{C3380CC4-5D6E-409C-BE32-E72D297353CC}">
              <c16:uniqueId val="{00000005-71F9-4014-9E8C-C04F6C7CD68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4.3938997041357117</c:v>
                </c:pt>
              </c:numCache>
            </c:numRef>
          </c:val>
          <c:extLst>
            <c:ext xmlns:c16="http://schemas.microsoft.com/office/drawing/2014/chart" uri="{C3380CC4-5D6E-409C-BE32-E72D297353CC}">
              <c16:uniqueId val="{00000006-71F9-4014-9E8C-C04F6C7CD687}"/>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3.5009852176519169</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71F9-4014-9E8C-C04F6C7CD687}"/>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4714743958924523"/>
          <c:w val="0.74050409342017565"/>
          <c:h val="0.7528525604107547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1.4633306355129041</c:v>
                </c:pt>
              </c:numCache>
            </c:numRef>
          </c:val>
          <c:extLst>
            <c:ext xmlns:c16="http://schemas.microsoft.com/office/drawing/2014/chart" uri="{C3380CC4-5D6E-409C-BE32-E72D297353CC}">
              <c16:uniqueId val="{00000000-85C6-4908-8639-83C0BEFF5C6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5C6-4908-8639-83C0BEFF5C6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6.1873444323686799E-2</c:v>
                </c:pt>
              </c:numCache>
            </c:numRef>
          </c:val>
          <c:extLst>
            <c:ext xmlns:c16="http://schemas.microsoft.com/office/drawing/2014/chart" uri="{C3380CC4-5D6E-409C-BE32-E72D297353CC}">
              <c16:uniqueId val="{00000002-85C6-4908-8639-83C0BEFF5C6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0.133627384309571</c:v>
                </c:pt>
              </c:numCache>
            </c:numRef>
          </c:val>
          <c:extLst>
            <c:ext xmlns:c16="http://schemas.microsoft.com/office/drawing/2014/chart" uri="{C3380CC4-5D6E-409C-BE32-E72D297353CC}">
              <c16:uniqueId val="{00000003-85C6-4908-8639-83C0BEFF5C6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1.3950508604190281</c:v>
                </c:pt>
              </c:numCache>
            </c:numRef>
          </c:val>
          <c:extLst>
            <c:ext xmlns:c16="http://schemas.microsoft.com/office/drawing/2014/chart" uri="{C3380CC4-5D6E-409C-BE32-E72D297353CC}">
              <c16:uniqueId val="{00000004-85C6-4908-8639-83C0BEFF5C6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0.133627384309571</c:v>
                </c:pt>
              </c:numCache>
            </c:numRef>
          </c:val>
          <c:extLst>
            <c:ext xmlns:c16="http://schemas.microsoft.com/office/drawing/2014/chart" uri="{C3380CC4-5D6E-409C-BE32-E72D297353CC}">
              <c16:uniqueId val="{00000005-85C6-4908-8639-83C0BEFF5C6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0.41927020174074592</c:v>
                </c:pt>
              </c:numCache>
            </c:numRef>
          </c:val>
          <c:extLst>
            <c:ext xmlns:c16="http://schemas.microsoft.com/office/drawing/2014/chart" uri="{C3380CC4-5D6E-409C-BE32-E72D297353CC}">
              <c16:uniqueId val="{00000006-85C6-4908-8639-83C0BEFF5C6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5C6-4908-8639-83C0BEFF5C64}"/>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2.1530109615783628</c:v>
                </c:pt>
              </c:numCache>
            </c:numRef>
          </c:xVal>
          <c:yVal>
            <c:numLit>
              <c:formatCode>General</c:formatCode>
              <c:ptCount val="1"/>
              <c:pt idx="0">
                <c:v>1</c:v>
              </c:pt>
            </c:numLit>
          </c:yVal>
          <c:smooth val="0"/>
          <c:extLst>
            <c:ext xmlns:c16="http://schemas.microsoft.com/office/drawing/2014/chart" uri="{C3380CC4-5D6E-409C-BE32-E72D297353CC}">
              <c16:uniqueId val="{00000008-85C6-4908-8639-83C0BEFF5C6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5C6-4908-8639-83C0BEFF5C64}"/>
              </c:ext>
            </c:extLst>
          </c:dPt>
          <c:xVal>
            <c:numRef>
              <c:f>Sheet1!$B$12</c:f>
              <c:numCache>
                <c:formatCode>0.0</c:formatCode>
                <c:ptCount val="1"/>
                <c:pt idx="0">
                  <c:v>2.3563568943556761</c:v>
                </c:pt>
              </c:numCache>
            </c:numRef>
          </c:xVal>
          <c:yVal>
            <c:numLit>
              <c:formatCode>General</c:formatCode>
              <c:ptCount val="1"/>
              <c:pt idx="0">
                <c:v>1</c:v>
              </c:pt>
            </c:numLit>
          </c:yVal>
          <c:smooth val="0"/>
          <c:extLst>
            <c:ext xmlns:c16="http://schemas.microsoft.com/office/drawing/2014/chart" uri="{C3380CC4-5D6E-409C-BE32-E72D297353CC}">
              <c16:uniqueId val="{0000000A-85C6-4908-8639-83C0BEFF5C64}"/>
            </c:ext>
          </c:extLst>
        </c:ser>
        <c:ser>
          <c:idx val="9"/>
          <c:order val="10"/>
          <c:tx>
            <c:v>label</c:v>
          </c:tx>
          <c:spPr>
            <a:ln w="25400" cap="rnd">
              <a:noFill/>
              <a:round/>
            </a:ln>
            <a:effectLst/>
          </c:spPr>
          <c:marker>
            <c:symbol val="none"/>
          </c:marker>
          <c:dLbls>
            <c:dLbl>
              <c:idx val="0"/>
              <c:tx>
                <c:rich>
                  <a:bodyPr/>
                  <a:lstStyle/>
                  <a:p>
                    <a:fld id="{7BF192D7-AB9C-49A6-A13D-EFF73E837F3A}" type="CELLRANGE">
                      <a:rPr lang="en-GB" smtClean="0"/>
                      <a:pPr/>
                      <a:t>[CELLRANGE]</a:t>
                    </a:fld>
                    <a:r>
                      <a:rPr lang="en-GB" dirty="0"/>
                      <a:t> </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5C6-4908-8639-83C0BEFF5C6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Q33_2. In the last 12 months, did your NHS mental health team give you any help or advice with finding support for… Finding or keeping work</c:v>
                  </c:pt>
                </c15:dlblRangeCache>
              </c15:datalabelsRange>
            </c:ext>
            <c:ext xmlns:c16="http://schemas.microsoft.com/office/drawing/2014/chart" uri="{C3380CC4-5D6E-409C-BE32-E72D297353CC}">
              <c16:uniqueId val="{0000000C-85C6-4908-8639-83C0BEFF5C64}"/>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112089805096463"/>
          <c:w val="0.74050409342017565"/>
          <c:h val="0.6782371235017324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1.1183529373692629</c:v>
                </c:pt>
              </c:numCache>
            </c:numRef>
          </c:val>
          <c:extLst>
            <c:ext xmlns:c16="http://schemas.microsoft.com/office/drawing/2014/chart" uri="{C3380CC4-5D6E-409C-BE32-E72D297353CC}">
              <c16:uniqueId val="{00000000-3534-496F-B45E-A08C4F15044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534-496F-B45E-A08C4F15044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4.1702756781720751E-3</c:v>
                </c:pt>
              </c:numCache>
            </c:numRef>
          </c:val>
          <c:extLst>
            <c:ext xmlns:c16="http://schemas.microsoft.com/office/drawing/2014/chart" uri="{C3380CC4-5D6E-409C-BE32-E72D297353CC}">
              <c16:uniqueId val="{00000002-3534-496F-B45E-A08C4F15044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0.1034136737770921</c:v>
                </c:pt>
              </c:numCache>
            </c:numRef>
          </c:val>
          <c:extLst>
            <c:ext xmlns:c16="http://schemas.microsoft.com/office/drawing/2014/chart" uri="{C3380CC4-5D6E-409C-BE32-E72D297353CC}">
              <c16:uniqueId val="{00000003-3534-496F-B45E-A08C4F15044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1.0796240256234038</c:v>
                </c:pt>
              </c:numCache>
            </c:numRef>
          </c:val>
          <c:extLst>
            <c:ext xmlns:c16="http://schemas.microsoft.com/office/drawing/2014/chart" uri="{C3380CC4-5D6E-409C-BE32-E72D297353CC}">
              <c16:uniqueId val="{00000004-3534-496F-B45E-A08C4F15044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0.1034136737770921</c:v>
                </c:pt>
              </c:numCache>
            </c:numRef>
          </c:val>
          <c:extLst>
            <c:ext xmlns:c16="http://schemas.microsoft.com/office/drawing/2014/chart" uri="{C3380CC4-5D6E-409C-BE32-E72D297353CC}">
              <c16:uniqueId val="{00000005-3534-496F-B45E-A08C4F15044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0.37093417172185905</c:v>
                </c:pt>
              </c:numCache>
            </c:numRef>
          </c:val>
          <c:extLst>
            <c:ext xmlns:c16="http://schemas.microsoft.com/office/drawing/2014/chart" uri="{C3380CC4-5D6E-409C-BE32-E72D297353CC}">
              <c16:uniqueId val="{00000006-3534-496F-B45E-A08C4F15044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0.49241989682141218</c:v>
                </c:pt>
              </c:numCache>
            </c:numRef>
          </c:val>
          <c:extLst>
            <c:ext xmlns:c16="http://schemas.microsoft.com/office/drawing/2014/chart" uri="{C3380CC4-5D6E-409C-BE32-E72D297353CC}">
              <c16:uniqueId val="{00000007-3534-496F-B45E-A08C4F150440}"/>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1.7133577548645</c:v>
                </c:pt>
              </c:numCache>
            </c:numRef>
          </c:xVal>
          <c:yVal>
            <c:numLit>
              <c:formatCode>General</c:formatCode>
              <c:ptCount val="1"/>
              <c:pt idx="0">
                <c:v>1</c:v>
              </c:pt>
            </c:numLit>
          </c:yVal>
          <c:smooth val="0"/>
          <c:extLst>
            <c:ext xmlns:c16="http://schemas.microsoft.com/office/drawing/2014/chart" uri="{C3380CC4-5D6E-409C-BE32-E72D297353CC}">
              <c16:uniqueId val="{00000008-3534-496F-B45E-A08C4F150440}"/>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534-496F-B45E-A08C4F150440}"/>
              </c:ext>
            </c:extLst>
          </c:dPt>
          <c:xVal>
            <c:numRef>
              <c:f>Sheet1!$B$12</c:f>
              <c:numCache>
                <c:formatCode>0.0</c:formatCode>
                <c:ptCount val="1"/>
                <c:pt idx="0">
                  <c:v>1.7657488996362289</c:v>
                </c:pt>
              </c:numCache>
            </c:numRef>
          </c:xVal>
          <c:yVal>
            <c:numLit>
              <c:formatCode>General</c:formatCode>
              <c:ptCount val="1"/>
              <c:pt idx="0">
                <c:v>1</c:v>
              </c:pt>
            </c:numLit>
          </c:yVal>
          <c:smooth val="0"/>
          <c:extLst>
            <c:ext xmlns:c16="http://schemas.microsoft.com/office/drawing/2014/chart" uri="{C3380CC4-5D6E-409C-BE32-E72D297353CC}">
              <c16:uniqueId val="{0000000A-3534-496F-B45E-A08C4F15044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3534-496F-B45E-A08C4F15044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Q33_4. In the last 12 months, did your NHS mental health team give you any help or advice with finding support for…
Cost of living</c:v>
                  </c:pt>
                </c15:dlblRangeCache>
              </c15:datalabelsRange>
            </c:ext>
            <c:ext xmlns:c16="http://schemas.microsoft.com/office/drawing/2014/chart" uri="{C3380CC4-5D6E-409C-BE32-E72D297353CC}">
              <c16:uniqueId val="{0000000C-3534-496F-B45E-A08C4F150440}"/>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9358219554531889"/>
          <c:w val="0.74050409342017565"/>
          <c:h val="0.7056195783894785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0.73994754743328583</c:v>
                </c:pt>
              </c:numCache>
            </c:numRef>
          </c:val>
          <c:extLst>
            <c:ext xmlns:c16="http://schemas.microsoft.com/office/drawing/2014/chart" uri="{C3380CC4-5D6E-409C-BE32-E72D297353CC}">
              <c16:uniqueId val="{00000000-3203-4DF4-8D40-A769855024E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0.39787632425493313</c:v>
                </c:pt>
              </c:numCache>
            </c:numRef>
          </c:val>
          <c:extLst>
            <c:ext xmlns:c16="http://schemas.microsoft.com/office/drawing/2014/chart" uri="{C3380CC4-5D6E-409C-BE32-E72D297353CC}">
              <c16:uniqueId val="{00000001-3203-4DF4-8D40-A769855024E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0.50567184569344503</c:v>
                </c:pt>
              </c:numCache>
            </c:numRef>
          </c:val>
          <c:extLst>
            <c:ext xmlns:c16="http://schemas.microsoft.com/office/drawing/2014/chart" uri="{C3380CC4-5D6E-409C-BE32-E72D297353CC}">
              <c16:uniqueId val="{00000002-3203-4DF4-8D40-A769855024E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0.14097752991065193</c:v>
                </c:pt>
              </c:numCache>
            </c:numRef>
          </c:val>
          <c:extLst>
            <c:ext xmlns:c16="http://schemas.microsoft.com/office/drawing/2014/chart" uri="{C3380CC4-5D6E-409C-BE32-E72D297353CC}">
              <c16:uniqueId val="{00000003-3203-4DF4-8D40-A769855024E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1.4717853336557443</c:v>
                </c:pt>
              </c:numCache>
            </c:numRef>
          </c:val>
          <c:extLst>
            <c:ext xmlns:c16="http://schemas.microsoft.com/office/drawing/2014/chart" uri="{C3380CC4-5D6E-409C-BE32-E72D297353CC}">
              <c16:uniqueId val="{00000004-3203-4DF4-8D40-A769855024E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0.1409775299106526</c:v>
                </c:pt>
              </c:numCache>
            </c:numRef>
          </c:val>
          <c:extLst>
            <c:ext xmlns:c16="http://schemas.microsoft.com/office/drawing/2014/chart" uri="{C3380CC4-5D6E-409C-BE32-E72D297353CC}">
              <c16:uniqueId val="{00000005-3203-4DF4-8D40-A769855024E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0.47558775628933336</c:v>
                </c:pt>
              </c:numCache>
            </c:numRef>
          </c:val>
          <c:extLst>
            <c:ext xmlns:c16="http://schemas.microsoft.com/office/drawing/2014/chart" uri="{C3380CC4-5D6E-409C-BE32-E72D297353CC}">
              <c16:uniqueId val="{00000006-3203-4DF4-8D40-A769855024E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203-4DF4-8D40-A769855024E3}"/>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2.686045711493104</c:v>
                </c:pt>
              </c:numCache>
            </c:numRef>
          </c:xVal>
          <c:yVal>
            <c:numLit>
              <c:formatCode>General</c:formatCode>
              <c:ptCount val="1"/>
              <c:pt idx="0">
                <c:v>1</c:v>
              </c:pt>
            </c:numLit>
          </c:yVal>
          <c:smooth val="0"/>
          <c:extLst>
            <c:ext xmlns:c16="http://schemas.microsoft.com/office/drawing/2014/chart" uri="{C3380CC4-5D6E-409C-BE32-E72D297353CC}">
              <c16:uniqueId val="{00000008-3203-4DF4-8D40-A769855024E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203-4DF4-8D40-A769855024E3}"/>
              </c:ext>
            </c:extLst>
          </c:dPt>
          <c:xVal>
            <c:numRef>
              <c:f>Sheet1!$B$12</c:f>
              <c:numCache>
                <c:formatCode>0.0</c:formatCode>
                <c:ptCount val="1"/>
                <c:pt idx="0">
                  <c:v>2.520365914120188</c:v>
                </c:pt>
              </c:numCache>
            </c:numRef>
          </c:xVal>
          <c:yVal>
            <c:numLit>
              <c:formatCode>General</c:formatCode>
              <c:ptCount val="1"/>
              <c:pt idx="0">
                <c:v>1</c:v>
              </c:pt>
            </c:numLit>
          </c:yVal>
          <c:smooth val="0"/>
          <c:extLst>
            <c:ext xmlns:c16="http://schemas.microsoft.com/office/drawing/2014/chart" uri="{C3380CC4-5D6E-409C-BE32-E72D297353CC}">
              <c16:uniqueId val="{0000000A-3203-4DF4-8D40-A769855024E3}"/>
            </c:ext>
          </c:extLst>
        </c:ser>
        <c:ser>
          <c:idx val="9"/>
          <c:order val="10"/>
          <c:tx>
            <c:v>label</c:v>
          </c:tx>
          <c:spPr>
            <a:ln w="25400" cap="rnd">
              <a:noFill/>
              <a:round/>
            </a:ln>
            <a:effectLst/>
          </c:spPr>
          <c:marker>
            <c:symbol val="none"/>
          </c:marker>
          <c:dLbls>
            <c:dLbl>
              <c:idx val="0"/>
              <c:tx>
                <c:rich>
                  <a:bodyPr/>
                  <a:lstStyle/>
                  <a:p>
                    <a:fld id="{9C4D1575-63B3-4412-955C-E8805B384F2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3203-4DF4-8D40-A769855024E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Q33_3. In the last 12 months, did your NHS mental health team give you any help or advice with finding support for… 
Financial advice or benefits</c:v>
                  </c:pt>
                </c15:dlblRangeCache>
              </c15:datalabelsRange>
            </c:ext>
            <c:ext xmlns:c16="http://schemas.microsoft.com/office/drawing/2014/chart" uri="{C3380CC4-5D6E-409C-BE32-E72D297353CC}">
              <c16:uniqueId val="{0000000C-3203-4DF4-8D40-A769855024E3}"/>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3.585742804078512</c:v>
                </c:pt>
              </c:numCache>
            </c:numRef>
          </c:val>
          <c:extLst>
            <c:ext xmlns:c16="http://schemas.microsoft.com/office/drawing/2014/chart" uri="{C3380CC4-5D6E-409C-BE32-E72D297353CC}">
              <c16:uniqueId val="{00000000-CB65-4455-A2C2-3069D8B0148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B65-4455-A2C2-3069D8B0148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CB65-4455-A2C2-3069D8B0148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CB65-4455-A2C2-3069D8B0148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1.4519539955014347</c:v>
                </c:pt>
              </c:numCache>
            </c:numRef>
          </c:val>
          <c:extLst>
            <c:ext xmlns:c16="http://schemas.microsoft.com/office/drawing/2014/chart" uri="{C3380CC4-5D6E-409C-BE32-E72D297353CC}">
              <c16:uniqueId val="{00000004-CB65-4455-A2C2-3069D8B0148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0.13987087223061412</c:v>
                </c:pt>
              </c:numCache>
            </c:numRef>
          </c:val>
          <c:extLst>
            <c:ext xmlns:c16="http://schemas.microsoft.com/office/drawing/2014/chart" uri="{C3380CC4-5D6E-409C-BE32-E72D297353CC}">
              <c16:uniqueId val="{00000005-CB65-4455-A2C2-3069D8B0148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0.47960656264682822</c:v>
                </c:pt>
              </c:numCache>
            </c:numRef>
          </c:val>
          <c:extLst>
            <c:ext xmlns:c16="http://schemas.microsoft.com/office/drawing/2014/chart" uri="{C3380CC4-5D6E-409C-BE32-E72D297353CC}">
              <c16:uniqueId val="{00000006-CB65-4455-A2C2-3069D8B0148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B65-4455-A2C2-3069D8B01484}"/>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3.926674479090341</c:v>
                </c:pt>
              </c:numCache>
            </c:numRef>
          </c:xVal>
          <c:yVal>
            <c:numLit>
              <c:formatCode>General</c:formatCode>
              <c:ptCount val="1"/>
              <c:pt idx="0">
                <c:v>1</c:v>
              </c:pt>
            </c:numLit>
          </c:yVal>
          <c:smooth val="0"/>
          <c:extLst>
            <c:ext xmlns:c16="http://schemas.microsoft.com/office/drawing/2014/chart" uri="{C3380CC4-5D6E-409C-BE32-E72D297353CC}">
              <c16:uniqueId val="{00000008-CB65-4455-A2C2-3069D8B01484}"/>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B65-4455-A2C2-3069D8B01484}"/>
              </c:ext>
            </c:extLst>
          </c:dPt>
          <c:xVal>
            <c:numRef>
              <c:f>Sheet1!$B$12</c:f>
              <c:numCache>
                <c:formatCode>0.0</c:formatCode>
                <c:ptCount val="1"/>
                <c:pt idx="0">
                  <c:v>4.307580807034463</c:v>
                </c:pt>
              </c:numCache>
            </c:numRef>
          </c:xVal>
          <c:yVal>
            <c:numLit>
              <c:formatCode>General</c:formatCode>
              <c:ptCount val="1"/>
              <c:pt idx="0">
                <c:v>1</c:v>
              </c:pt>
            </c:numLit>
          </c:yVal>
          <c:smooth val="0"/>
          <c:extLst>
            <c:ext xmlns:c16="http://schemas.microsoft.com/office/drawing/2014/chart" uri="{C3380CC4-5D6E-409C-BE32-E72D297353CC}">
              <c16:uniqueId val="{0000000A-CB65-4455-A2C2-3069D8B01484}"/>
            </c:ext>
          </c:extLst>
        </c:ser>
        <c:ser>
          <c:idx val="9"/>
          <c:order val="10"/>
          <c:tx>
            <c:v>label</c:v>
          </c:tx>
          <c:spPr>
            <a:ln w="25400" cap="rnd">
              <a:noFill/>
              <a:round/>
            </a:ln>
            <a:effectLst/>
          </c:spPr>
          <c:marker>
            <c:symbol val="none"/>
          </c:marker>
          <c:dLbls>
            <c:dLbl>
              <c:idx val="0"/>
              <c:tx>
                <c:rich>
                  <a:bodyPr/>
                  <a:lstStyle/>
                  <a:p>
                    <a:fld id="{72FD9244-D246-4999-BBED-26583E8A134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CB65-4455-A2C2-3069D8B0148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Q33_1. In the last 12 months, did your NHS mental health team give you any help or advice with finding support for… Joining a group or taking part in an activity (e.g. art, sport etc)</c:v>
                  </c:pt>
                </c15:dlblRangeCache>
              </c15:datalabelsRange>
            </c:ext>
            <c:ext xmlns:c16="http://schemas.microsoft.com/office/drawing/2014/chart" uri="{C3380CC4-5D6E-409C-BE32-E72D297353CC}">
              <c16:uniqueId val="{0000000C-CB65-4455-A2C2-3069D8B01484}"/>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3.3635113683522251</c:v>
                </c:pt>
              </c:numCache>
            </c:numRef>
          </c:val>
          <c:extLst>
            <c:ext xmlns:c16="http://schemas.microsoft.com/office/drawing/2014/chart" uri="{C3380CC4-5D6E-409C-BE32-E72D297353CC}">
              <c16:uniqueId val="{00000000-6C98-457A-8FCD-363F2C0ED2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C98-457A-8FCD-363F2C0ED2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4.9030466124452943E-2</c:v>
                </c:pt>
              </c:numCache>
            </c:numRef>
          </c:val>
          <c:extLst>
            <c:ext xmlns:c16="http://schemas.microsoft.com/office/drawing/2014/chart" uri="{C3380CC4-5D6E-409C-BE32-E72D297353CC}">
              <c16:uniqueId val="{00000002-6C98-457A-8FCD-363F2C0ED2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0.15567042622232918</c:v>
                </c:pt>
              </c:numCache>
            </c:numRef>
          </c:val>
          <c:extLst>
            <c:ext xmlns:c16="http://schemas.microsoft.com/office/drawing/2014/chart" uri="{C3380CC4-5D6E-409C-BE32-E72D297353CC}">
              <c16:uniqueId val="{00000003-6C98-457A-8FCD-363F2C0ED2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1.6251770785256934</c:v>
                </c:pt>
              </c:numCache>
            </c:numRef>
          </c:val>
          <c:extLst>
            <c:ext xmlns:c16="http://schemas.microsoft.com/office/drawing/2014/chart" uri="{C3380CC4-5D6E-409C-BE32-E72D297353CC}">
              <c16:uniqueId val="{00000004-6C98-457A-8FCD-363F2C0ED2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0.15567042622233007</c:v>
                </c:pt>
              </c:numCache>
            </c:numRef>
          </c:val>
          <c:extLst>
            <c:ext xmlns:c16="http://schemas.microsoft.com/office/drawing/2014/chart" uri="{C3380CC4-5D6E-409C-BE32-E72D297353CC}">
              <c16:uniqueId val="{00000005-6C98-457A-8FCD-363F2C0ED2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0.48964127784374867</c:v>
                </c:pt>
              </c:numCache>
            </c:numRef>
          </c:val>
          <c:extLst>
            <c:ext xmlns:c16="http://schemas.microsoft.com/office/drawing/2014/chart" uri="{C3380CC4-5D6E-409C-BE32-E72D297353CC}">
              <c16:uniqueId val="{00000006-6C98-457A-8FCD-363F2C0ED2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C98-457A-8FCD-363F2C0ED221}"/>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4.3574106272883659</c:v>
                </c:pt>
              </c:numCache>
            </c:numRef>
          </c:xVal>
          <c:yVal>
            <c:numLit>
              <c:formatCode>General</c:formatCode>
              <c:ptCount val="1"/>
              <c:pt idx="0">
                <c:v>1</c:v>
              </c:pt>
            </c:numLit>
          </c:yVal>
          <c:smooth val="0"/>
          <c:extLst>
            <c:ext xmlns:c16="http://schemas.microsoft.com/office/drawing/2014/chart" uri="{C3380CC4-5D6E-409C-BE32-E72D297353CC}">
              <c16:uniqueId val="{00000008-6C98-457A-8FCD-363F2C0ED221}"/>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C98-457A-8FCD-363F2C0ED221}"/>
              </c:ext>
            </c:extLst>
          </c:dPt>
          <c:xVal>
            <c:numRef>
              <c:f>Sheet1!$B$12</c:f>
              <c:numCache>
                <c:formatCode>0.0</c:formatCode>
                <c:ptCount val="1"/>
                <c:pt idx="0">
                  <c:v>4.3808007999618539</c:v>
                </c:pt>
              </c:numCache>
            </c:numRef>
          </c:xVal>
          <c:yVal>
            <c:numLit>
              <c:formatCode>General</c:formatCode>
              <c:ptCount val="1"/>
              <c:pt idx="0">
                <c:v>1</c:v>
              </c:pt>
            </c:numLit>
          </c:yVal>
          <c:smooth val="0"/>
          <c:extLst>
            <c:ext xmlns:c16="http://schemas.microsoft.com/office/drawing/2014/chart" uri="{C3380CC4-5D6E-409C-BE32-E72D297353CC}">
              <c16:uniqueId val="{0000000A-6C98-457A-8FCD-363F2C0ED221}"/>
            </c:ext>
          </c:extLst>
        </c:ser>
        <c:ser>
          <c:idx val="9"/>
          <c:order val="10"/>
          <c:tx>
            <c:v>label</c:v>
          </c:tx>
          <c:spPr>
            <a:ln w="25400" cap="rnd">
              <a:noFill/>
              <a:round/>
            </a:ln>
            <a:effectLst/>
          </c:spPr>
          <c:marker>
            <c:symbol val="none"/>
          </c:marker>
          <c:dLbls>
            <c:dLbl>
              <c:idx val="0"/>
              <c:tx>
                <c:rich>
                  <a:bodyPr/>
                  <a:lstStyle/>
                  <a:p>
                    <a:fld id="{17832762-F88D-4373-A489-89FE777EB994}"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C98-457A-8FCD-363F2C0ED22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Q32. In the last 12 months, has your NHS mental health team supported you with your physical health needs?</c:v>
                  </c:pt>
                </c15:dlblRangeCache>
              </c15:datalabelsRange>
            </c:ext>
            <c:ext xmlns:c16="http://schemas.microsoft.com/office/drawing/2014/chart" uri="{C3380CC4-5D6E-409C-BE32-E72D297353CC}">
              <c16:uniqueId val="{0000000C-6C98-457A-8FCD-363F2C0ED221}"/>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0427998988524368"/>
          <c:w val="0.74050409342017565"/>
          <c:h val="0.621499313266803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4.418898553463376</c:v>
                </c:pt>
              </c:numCache>
            </c:numRef>
          </c:val>
          <c:extLst>
            <c:ext xmlns:c16="http://schemas.microsoft.com/office/drawing/2014/chart" uri="{C3380CC4-5D6E-409C-BE32-E72D297353CC}">
              <c16:uniqueId val="{00000000-0666-4DB6-8CD8-16A83BB646C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666-4DB6-8CD8-16A83BB646C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0666-4DB6-8CD8-16A83BB646C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6.8416602118099412E-2</c:v>
                </c:pt>
              </c:numCache>
            </c:numRef>
          </c:val>
          <c:extLst>
            <c:ext xmlns:c16="http://schemas.microsoft.com/office/drawing/2014/chart" uri="{C3380CC4-5D6E-409C-BE32-E72D297353CC}">
              <c16:uniqueId val="{00000003-0666-4DB6-8CD8-16A83BB646C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1.8336582748506407</c:v>
                </c:pt>
              </c:numCache>
            </c:numRef>
          </c:val>
          <c:extLst>
            <c:ext xmlns:c16="http://schemas.microsoft.com/office/drawing/2014/chart" uri="{C3380CC4-5D6E-409C-BE32-E72D297353CC}">
              <c16:uniqueId val="{00000004-0666-4DB6-8CD8-16A83BB646C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0.16933240681089057</c:v>
                </c:pt>
              </c:numCache>
            </c:numRef>
          </c:val>
          <c:extLst>
            <c:ext xmlns:c16="http://schemas.microsoft.com/office/drawing/2014/chart" uri="{C3380CC4-5D6E-409C-BE32-E72D297353CC}">
              <c16:uniqueId val="{00000005-0666-4DB6-8CD8-16A83BB646C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0666-4DB6-8CD8-16A83BB646C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666-4DB6-8CD8-16A83BB646CC}"/>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6.1694117715968284</c:v>
                </c:pt>
              </c:numCache>
            </c:numRef>
          </c:xVal>
          <c:yVal>
            <c:numLit>
              <c:formatCode>General</c:formatCode>
              <c:ptCount val="1"/>
              <c:pt idx="0">
                <c:v>1</c:v>
              </c:pt>
            </c:numLit>
          </c:yVal>
          <c:smooth val="0"/>
          <c:extLst>
            <c:ext xmlns:c16="http://schemas.microsoft.com/office/drawing/2014/chart" uri="{C3380CC4-5D6E-409C-BE32-E72D297353CC}">
              <c16:uniqueId val="{00000008-0666-4DB6-8CD8-16A83BB646CC}"/>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666-4DB6-8CD8-16A83BB646CC}"/>
              </c:ext>
            </c:extLst>
          </c:dPt>
          <c:xVal>
            <c:numRef>
              <c:f>Sheet1!$B$12</c:f>
              <c:numCache>
                <c:formatCode>0.0</c:formatCode>
                <c:ptCount val="1"/>
                <c:pt idx="0">
                  <c:v>5.4041442930067953</c:v>
                </c:pt>
              </c:numCache>
            </c:numRef>
          </c:xVal>
          <c:yVal>
            <c:numLit>
              <c:formatCode>General</c:formatCode>
              <c:ptCount val="1"/>
              <c:pt idx="0">
                <c:v>1</c:v>
              </c:pt>
            </c:numLit>
          </c:yVal>
          <c:smooth val="0"/>
          <c:extLst>
            <c:ext xmlns:c16="http://schemas.microsoft.com/office/drawing/2014/chart" uri="{C3380CC4-5D6E-409C-BE32-E72D297353CC}">
              <c16:uniqueId val="{0000000A-0666-4DB6-8CD8-16A83BB646C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0666-4DB6-8CD8-16A83BB646C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0666-4DB6-8CD8-16A83BB646CC}"/>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3.80695785090218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3.908667089701654</c:v>
                </c:pt>
                <c:pt idx="2">
                  <c:v>3.9458955077203641</c:v>
                </c:pt>
                <c:pt idx="3">
                  <c:v>3.9480029929420168</c:v>
                </c:pt>
                <c:pt idx="4">
                  <c:v>4.0476064428568126</c:v>
                </c:pt>
                <c:pt idx="5">
                  <c:v>4.1754247226830739</c:v>
                </c:pt>
                <c:pt idx="6">
                  <c:v>4.1830529497593538</c:v>
                </c:pt>
                <c:pt idx="7">
                  <c:v>4.1958884907188514</c:v>
                </c:pt>
                <c:pt idx="8">
                  <c:v>4.2063678963345552</c:v>
                </c:pt>
                <c:pt idx="9">
                  <c:v>4.2496049100743196</c:v>
                </c:pt>
                <c:pt idx="10">
                  <c:v>4.283896697153585</c:v>
                </c:pt>
                <c:pt idx="11">
                  <c:v>4.3064896948785512</c:v>
                </c:pt>
                <c:pt idx="12">
                  <c:v>4.3486528548730821</c:v>
                </c:pt>
                <c:pt idx="13">
                  <c:v>4.3637395889074924</c:v>
                </c:pt>
                <c:pt idx="14">
                  <c:v>4.3766348457032382</c:v>
                </c:pt>
                <c:pt idx="15">
                  <c:v>4.3845095823509208</c:v>
                </c:pt>
                <c:pt idx="16">
                  <c:v>4.4434124384875053</c:v>
                </c:pt>
                <c:pt idx="17">
                  <c:v>4.4793330844186627</c:v>
                </c:pt>
                <c:pt idx="18">
                  <c:v>4.4915748973064771</c:v>
                </c:pt>
                <c:pt idx="19">
                  <c:v>4.4969033033375592</c:v>
                </c:pt>
                <c:pt idx="20">
                  <c:v>4.508499008079613</c:v>
                </c:pt>
                <c:pt idx="21">
                  <c:v>4.5258826977989113</c:v>
                </c:pt>
                <c:pt idx="22">
                  <c:v>4.5705117078406587</c:v>
                </c:pt>
                <c:pt idx="23">
                  <c:v>4.5886805619583164</c:v>
                </c:pt>
                <c:pt idx="24">
                  <c:v>4.6587451275041296</c:v>
                </c:pt>
                <c:pt idx="25">
                  <c:v>4.6714270922526691</c:v>
                </c:pt>
                <c:pt idx="26">
                  <c:v>4.6806964867044307</c:v>
                </c:pt>
                <c:pt idx="27">
                  <c:v>4.7116537611202158</c:v>
                </c:pt>
                <c:pt idx="28">
                  <c:v>4.7132238351987183</c:v>
                </c:pt>
                <c:pt idx="29">
                  <c:v>4.7571459748934313</c:v>
                </c:pt>
                <c:pt idx="30">
                  <c:v>4.8126990872186513</c:v>
                </c:pt>
                <c:pt idx="31">
                  <c:v>4.8253520098004419</c:v>
                </c:pt>
                <c:pt idx="32">
                  <c:v>4.8541528773275342</c:v>
                </c:pt>
                <c:pt idx="33">
                  <c:v>4.8543515414443306</c:v>
                </c:pt>
                <c:pt idx="34">
                  <c:v>4.8689226100508929</c:v>
                </c:pt>
                <c:pt idx="35">
                  <c:v>4.8814499845019803</c:v>
                </c:pt>
                <c:pt idx="36">
                  <c:v>4.8909300125197186</c:v>
                </c:pt>
                <c:pt idx="37">
                  <c:v>4.9283216871702233</c:v>
                </c:pt>
                <c:pt idx="38">
                  <c:v>4.9561396291268522</c:v>
                </c:pt>
                <c:pt idx="39">
                  <c:v>4.9938310123271563</c:v>
                </c:pt>
                <c:pt idx="40">
                  <c:v>5.0124261337733929</c:v>
                </c:pt>
                <c:pt idx="41">
                  <c:v>5.0813515496799937</c:v>
                </c:pt>
                <c:pt idx="42">
                  <c:v>5.1870506448748026</c:v>
                </c:pt>
                <c:pt idx="43">
                  <c:v>5.2002766658985466</c:v>
                </c:pt>
                <c:pt idx="44">
                  <c:v>5.3888759821708074</c:v>
                </c:pt>
                <c:pt idx="45">
                  <c:v>5.508351530312444</c:v>
                </c:pt>
                <c:pt idx="46">
                  <c:v>#N/A</c:v>
                </c:pt>
                <c:pt idx="47">
                  <c:v>#N/A</c:v>
                </c:pt>
                <c:pt idx="48">
                  <c:v>#N/A</c:v>
                </c:pt>
                <c:pt idx="49">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5.366297549902316</c:v>
                </c:pt>
                <c:pt idx="47">
                  <c:v>#N/A</c:v>
                </c:pt>
                <c:pt idx="48">
                  <c:v>#N/A</c:v>
                </c:pt>
                <c:pt idx="49">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5.669992184073477</c:v>
                </c:pt>
                <c:pt idx="48">
                  <c:v>5.864363238425188</c:v>
                </c:pt>
                <c:pt idx="49">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6.2718672156164468</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4.4969033033375592</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11F8-4FF6-91A9-DE396EE395C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5.1974958478429274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11F8-4FF6-91A9-DE396EE395C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11F8-4FF6-91A9-DE396EE395C9}"/>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5.4587733005129992</c:v>
                </c:pt>
                <c:pt idx="2">
                  <c:v>5.483977256995848</c:v>
                </c:pt>
                <c:pt idx="3">
                  <c:v>5.52356539231711</c:v>
                </c:pt>
                <c:pt idx="4">
                  <c:v>5.5458140018152537</c:v>
                </c:pt>
                <c:pt idx="5">
                  <c:v>5.5510377850066597</c:v>
                </c:pt>
                <c:pt idx="6">
                  <c:v>5.5715877171489181</c:v>
                </c:pt>
                <c:pt idx="7">
                  <c:v>5.6337656346144582</c:v>
                </c:pt>
                <c:pt idx="8">
                  <c:v>5.6596607324224522</c:v>
                </c:pt>
                <c:pt idx="9">
                  <c:v>5.6623413987750304</c:v>
                </c:pt>
                <c:pt idx="10">
                  <c:v>5.6658913596989597</c:v>
                </c:pt>
                <c:pt idx="11">
                  <c:v>5.6670990917327284</c:v>
                </c:pt>
                <c:pt idx="12">
                  <c:v>5.6988011664755653</c:v>
                </c:pt>
                <c:pt idx="13">
                  <c:v>5.710603809856976</c:v>
                </c:pt>
                <c:pt idx="14">
                  <c:v>5.717745978832065</c:v>
                </c:pt>
                <c:pt idx="15">
                  <c:v>5.7480405040197287</c:v>
                </c:pt>
                <c:pt idx="16">
                  <c:v>5.762652224740501</c:v>
                </c:pt>
                <c:pt idx="17">
                  <c:v>5.7742915813726992</c:v>
                </c:pt>
                <c:pt idx="18">
                  <c:v>5.7924588127969434</c:v>
                </c:pt>
                <c:pt idx="19">
                  <c:v>5.7996541046260477</c:v>
                </c:pt>
                <c:pt idx="20">
                  <c:v>5.8846006887394484</c:v>
                </c:pt>
                <c:pt idx="21">
                  <c:v>5.8974252345154214</c:v>
                </c:pt>
                <c:pt idx="22">
                  <c:v>5.9060524785676396</c:v>
                </c:pt>
                <c:pt idx="23">
                  <c:v>5.9277276722037229</c:v>
                </c:pt>
                <c:pt idx="24">
                  <c:v>5.9374638093583707</c:v>
                </c:pt>
                <c:pt idx="25">
                  <c:v>5.9525941072901132</c:v>
                </c:pt>
                <c:pt idx="26">
                  <c:v>5.9571588394924859</c:v>
                </c:pt>
                <c:pt idx="27">
                  <c:v>5.9866266557745922</c:v>
                </c:pt>
                <c:pt idx="28">
                  <c:v>5.9981243254495054</c:v>
                </c:pt>
                <c:pt idx="29">
                  <c:v>6.0355766595061393</c:v>
                </c:pt>
                <c:pt idx="30">
                  <c:v>6.0424558441943201</c:v>
                </c:pt>
                <c:pt idx="31">
                  <c:v>6.0554645197692221</c:v>
                </c:pt>
                <c:pt idx="32">
                  <c:v>6.0655567997489044</c:v>
                </c:pt>
                <c:pt idx="33">
                  <c:v>6.1128774731292621</c:v>
                </c:pt>
                <c:pt idx="34">
                  <c:v>6.1717021279150606</c:v>
                </c:pt>
                <c:pt idx="35">
                  <c:v>6.1766498911606016</c:v>
                </c:pt>
                <c:pt idx="36">
                  <c:v>6.2047396502497643</c:v>
                </c:pt>
                <c:pt idx="37">
                  <c:v>6.2138045584366939</c:v>
                </c:pt>
                <c:pt idx="38">
                  <c:v>6.230007087247027</c:v>
                </c:pt>
                <c:pt idx="39">
                  <c:v>6.2659295980008682</c:v>
                </c:pt>
                <c:pt idx="40">
                  <c:v>6.3110429248350224</c:v>
                </c:pt>
                <c:pt idx="41">
                  <c:v>6.3257909232931464</c:v>
                </c:pt>
                <c:pt idx="42">
                  <c:v>6.3675677148246992</c:v>
                </c:pt>
                <c:pt idx="43">
                  <c:v>6.3909928301921006</c:v>
                </c:pt>
                <c:pt idx="44">
                  <c:v>6.4104758299861944</c:v>
                </c:pt>
                <c:pt idx="45">
                  <c:v>6.502408518897612</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11F8-4FF6-91A9-DE396EE395C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6.4958636531801321</c:v>
                </c:pt>
                <c:pt idx="47">
                  <c:v>6.5484029541365816</c:v>
                </c:pt>
                <c:pt idx="48">
                  <c:v>6.5960265552245216</c:v>
                </c:pt>
                <c:pt idx="49">
                  <c:v>6.6004157720155874</c:v>
                </c:pt>
                <c:pt idx="50">
                  <c:v>#N/A</c:v>
                </c:pt>
                <c:pt idx="51">
                  <c:v>#N/A</c:v>
                </c:pt>
              </c:numCache>
            </c:numRef>
          </c:val>
          <c:extLst>
            <c:ext xmlns:c16="http://schemas.microsoft.com/office/drawing/2014/chart" uri="{C3380CC4-5D6E-409C-BE32-E72D297353CC}">
              <c16:uniqueId val="{00000004-11F8-4FF6-91A9-DE396EE395C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6.7153015886653291</c:v>
                </c:pt>
                <c:pt idx="51">
                  <c:v>6.8597395979288667</c:v>
                </c:pt>
              </c:numCache>
            </c:numRef>
          </c:val>
          <c:extLst>
            <c:ext xmlns:c16="http://schemas.microsoft.com/office/drawing/2014/chart" uri="{C3380CC4-5D6E-409C-BE32-E72D297353CC}">
              <c16:uniqueId val="{00000005-11F8-4FF6-91A9-DE396EE395C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11F8-4FF6-91A9-DE396EE395C9}"/>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5.9374638093583707</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11F8-4FF6-91A9-DE396EE395C9}"/>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6583241917029394"/>
          <c:w val="0.74050409342017565"/>
          <c:h val="0.4544569871545348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3.683515436070012</c:v>
                </c:pt>
              </c:numCache>
            </c:numRef>
          </c:val>
          <c:extLst>
            <c:ext xmlns:c16="http://schemas.microsoft.com/office/drawing/2014/chart" uri="{C3380CC4-5D6E-409C-BE32-E72D297353CC}">
              <c16:uniqueId val="{00000000-2B0F-44F9-9E1F-A339E6F9C84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B0F-44F9-9E1F-A339E6F9C84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0.11851885907222703</c:v>
                </c:pt>
              </c:numCache>
            </c:numRef>
          </c:val>
          <c:extLst>
            <c:ext xmlns:c16="http://schemas.microsoft.com/office/drawing/2014/chart" uri="{C3380CC4-5D6E-409C-BE32-E72D297353CC}">
              <c16:uniqueId val="{00000002-2B0F-44F9-9E1F-A339E6F9C84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0.20792247075019299</c:v>
                </c:pt>
              </c:numCache>
            </c:numRef>
          </c:val>
          <c:extLst>
            <c:ext xmlns:c16="http://schemas.microsoft.com/office/drawing/2014/chart" uri="{C3380CC4-5D6E-409C-BE32-E72D297353CC}">
              <c16:uniqueId val="{00000003-2B0F-44F9-9E1F-A339E6F9C84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2.1706809814411159</c:v>
                </c:pt>
              </c:numCache>
            </c:numRef>
          </c:val>
          <c:extLst>
            <c:ext xmlns:c16="http://schemas.microsoft.com/office/drawing/2014/chart" uri="{C3380CC4-5D6E-409C-BE32-E72D297353CC}">
              <c16:uniqueId val="{00000004-2B0F-44F9-9E1F-A339E6F9C84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0.20792247075019343</c:v>
                </c:pt>
              </c:numCache>
            </c:numRef>
          </c:val>
          <c:extLst>
            <c:ext xmlns:c16="http://schemas.microsoft.com/office/drawing/2014/chart" uri="{C3380CC4-5D6E-409C-BE32-E72D297353CC}">
              <c16:uniqueId val="{00000005-2B0F-44F9-9E1F-A339E6F9C84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0.61816591786650399</c:v>
                </c:pt>
              </c:numCache>
            </c:numRef>
          </c:val>
          <c:extLst>
            <c:ext xmlns:c16="http://schemas.microsoft.com/office/drawing/2014/chart" uri="{C3380CC4-5D6E-409C-BE32-E72D297353CC}">
              <c16:uniqueId val="{00000006-2B0F-44F9-9E1F-A339E6F9C84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B0F-44F9-9E1F-A339E6F9C847}"/>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5.1750471045852624</c:v>
                </c:pt>
              </c:numCache>
            </c:numRef>
          </c:xVal>
          <c:yVal>
            <c:numLit>
              <c:formatCode>General</c:formatCode>
              <c:ptCount val="1"/>
              <c:pt idx="0">
                <c:v>1</c:v>
              </c:pt>
            </c:numLit>
          </c:yVal>
          <c:smooth val="0"/>
          <c:extLst>
            <c:ext xmlns:c16="http://schemas.microsoft.com/office/drawing/2014/chart" uri="{C3380CC4-5D6E-409C-BE32-E72D297353CC}">
              <c16:uniqueId val="{00000008-2B0F-44F9-9E1F-A339E6F9C84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B0F-44F9-9E1F-A339E6F9C847}"/>
              </c:ext>
            </c:extLst>
          </c:dPt>
          <c:xVal>
            <c:numRef>
              <c:f>Sheet1!$B$12</c:f>
              <c:numCache>
                <c:formatCode>0.0</c:formatCode>
                <c:ptCount val="1"/>
                <c:pt idx="0">
                  <c:v>5.0952972566129899</c:v>
                </c:pt>
              </c:numCache>
            </c:numRef>
          </c:xVal>
          <c:yVal>
            <c:numLit>
              <c:formatCode>General</c:formatCode>
              <c:ptCount val="1"/>
              <c:pt idx="0">
                <c:v>1</c:v>
              </c:pt>
            </c:numLit>
          </c:yVal>
          <c:smooth val="0"/>
          <c:extLst>
            <c:ext xmlns:c16="http://schemas.microsoft.com/office/drawing/2014/chart" uri="{C3380CC4-5D6E-409C-BE32-E72D297353CC}">
              <c16:uniqueId val="{0000000A-2B0F-44F9-9E1F-A339E6F9C847}"/>
            </c:ext>
          </c:extLst>
        </c:ser>
        <c:ser>
          <c:idx val="9"/>
          <c:order val="10"/>
          <c:tx>
            <c:v>label</c:v>
          </c:tx>
          <c:spPr>
            <a:ln w="25400" cap="rnd">
              <a:noFill/>
              <a:round/>
            </a:ln>
            <a:effectLst/>
          </c:spPr>
          <c:marker>
            <c:symbol val="none"/>
          </c:marker>
          <c:dLbls>
            <c:dLbl>
              <c:idx val="0"/>
              <c:tx>
                <c:rich>
                  <a:bodyPr/>
                  <a:lstStyle/>
                  <a:p>
                    <a:fld id="{5833D1D2-9875-4E74-8A8F-06DC3F8CE52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B0F-44F9-9E1F-A339E6F9C84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Q38. Do you feel the support provided meets your needs?</c:v>
                  </c:pt>
                </c15:dlblRangeCache>
              </c15:datalabelsRange>
            </c:ext>
            <c:ext xmlns:c16="http://schemas.microsoft.com/office/drawing/2014/chart" uri="{C3380CC4-5D6E-409C-BE32-E72D297353CC}">
              <c16:uniqueId val="{0000000C-2B0F-44F9-9E1F-A339E6F9C847}"/>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3.3167757885857729</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0.12461163453705826</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1.6834715355352112</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0.16125426264789855</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0.25089507397670729</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3.8187595020898568</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4.2831231908904366</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6.589693056375423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3F16-44E9-8B78-499D629311C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6.9159961798646208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3F16-44E9-8B78-499D629311C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7.1198621819253418</c:v>
                </c:pt>
                <c:pt idx="3">
                  <c:v>7.120820719270144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3F16-44E9-8B78-499D629311C3}"/>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7.2673791775101897</c:v>
                </c:pt>
                <c:pt idx="5">
                  <c:v>7.2942713750041426</c:v>
                </c:pt>
                <c:pt idx="6">
                  <c:v>7.2988242080741959</c:v>
                </c:pt>
                <c:pt idx="7">
                  <c:v>7.3605586989890632</c:v>
                </c:pt>
                <c:pt idx="8">
                  <c:v>7.3704789737393277</c:v>
                </c:pt>
                <c:pt idx="9">
                  <c:v>7.4182568230048762</c:v>
                </c:pt>
                <c:pt idx="10">
                  <c:v>7.4562906808476006</c:v>
                </c:pt>
                <c:pt idx="11">
                  <c:v>7.4630758044149559</c:v>
                </c:pt>
                <c:pt idx="12">
                  <c:v>7.4757892691111154</c:v>
                </c:pt>
                <c:pt idx="13">
                  <c:v>7.4991605599398659</c:v>
                </c:pt>
                <c:pt idx="14">
                  <c:v>7.5105772999601861</c:v>
                </c:pt>
                <c:pt idx="15">
                  <c:v>7.5387853143096741</c:v>
                </c:pt>
                <c:pt idx="16">
                  <c:v>7.5402411693913836</c:v>
                </c:pt>
                <c:pt idx="17">
                  <c:v>7.5463185803792756</c:v>
                </c:pt>
                <c:pt idx="18">
                  <c:v>7.5670967095534314</c:v>
                </c:pt>
                <c:pt idx="19">
                  <c:v>7.5700934296741416</c:v>
                </c:pt>
                <c:pt idx="20">
                  <c:v>7.572225023889394</c:v>
                </c:pt>
                <c:pt idx="21">
                  <c:v>7.6156471752986556</c:v>
                </c:pt>
                <c:pt idx="22">
                  <c:v>7.6170997199247266</c:v>
                </c:pt>
                <c:pt idx="23">
                  <c:v>7.6185506265627954</c:v>
                </c:pt>
                <c:pt idx="24">
                  <c:v>7.6723155193522832</c:v>
                </c:pt>
                <c:pt idx="25">
                  <c:v>7.6725142265098683</c:v>
                </c:pt>
                <c:pt idx="26">
                  <c:v>7.7122314798256948</c:v>
                </c:pt>
                <c:pt idx="27">
                  <c:v>7.7336148533827886</c:v>
                </c:pt>
                <c:pt idx="28">
                  <c:v>7.7732660200777204</c:v>
                </c:pt>
                <c:pt idx="29">
                  <c:v>7.8047401727776577</c:v>
                </c:pt>
                <c:pt idx="30">
                  <c:v>7.8119671564846254</c:v>
                </c:pt>
                <c:pt idx="31">
                  <c:v>7.8497893593698826</c:v>
                </c:pt>
                <c:pt idx="32">
                  <c:v>7.852065565547754</c:v>
                </c:pt>
                <c:pt idx="33">
                  <c:v>7.8535584777081109</c:v>
                </c:pt>
                <c:pt idx="34">
                  <c:v>7.8558669092135638</c:v>
                </c:pt>
                <c:pt idx="35">
                  <c:v>7.9091329580230063</c:v>
                </c:pt>
                <c:pt idx="36">
                  <c:v>7.9131421914926996</c:v>
                </c:pt>
                <c:pt idx="37">
                  <c:v>7.9175746450964173</c:v>
                </c:pt>
                <c:pt idx="38">
                  <c:v>7.9342765710977172</c:v>
                </c:pt>
                <c:pt idx="39">
                  <c:v>7.9515931103919453</c:v>
                </c:pt>
                <c:pt idx="40">
                  <c:v>7.9753391130723097</c:v>
                </c:pt>
                <c:pt idx="41">
                  <c:v>7.9879215475241292</c:v>
                </c:pt>
                <c:pt idx="42">
                  <c:v>8.0175123797933594</c:v>
                </c:pt>
                <c:pt idx="43">
                  <c:v>8.1015966727992712</c:v>
                </c:pt>
                <c:pt idx="44">
                  <c:v>8.1022320137934187</c:v>
                </c:pt>
                <c:pt idx="45">
                  <c:v>8.1577928836127676</c:v>
                </c:pt>
                <c:pt idx="46">
                  <c:v>8.1746559473591986</c:v>
                </c:pt>
                <c:pt idx="47">
                  <c:v>8.2067711734682192</c:v>
                </c:pt>
                <c:pt idx="48">
                  <c:v>#N/A</c:v>
                </c:pt>
                <c:pt idx="49">
                  <c:v>#N/A</c:v>
                </c:pt>
                <c:pt idx="50">
                  <c:v>#N/A</c:v>
                </c:pt>
                <c:pt idx="51">
                  <c:v>#N/A</c:v>
                </c:pt>
              </c:numCache>
            </c:numRef>
          </c:val>
          <c:extLst>
            <c:ext xmlns:c16="http://schemas.microsoft.com/office/drawing/2014/chart" uri="{C3380CC4-5D6E-409C-BE32-E72D297353CC}">
              <c16:uniqueId val="{00000003-3F16-44E9-8B78-499D629311C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8.1852575603761792</c:v>
                </c:pt>
                <c:pt idx="49">
                  <c:v>#N/A</c:v>
                </c:pt>
                <c:pt idx="50">
                  <c:v>#N/A</c:v>
                </c:pt>
                <c:pt idx="51">
                  <c:v>#N/A</c:v>
                </c:pt>
              </c:numCache>
            </c:numRef>
          </c:val>
          <c:extLst>
            <c:ext xmlns:c16="http://schemas.microsoft.com/office/drawing/2014/chart" uri="{C3380CC4-5D6E-409C-BE32-E72D297353CC}">
              <c16:uniqueId val="{00000004-3F16-44E9-8B78-499D629311C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8.1797767847946936</c:v>
                </c:pt>
                <c:pt idx="50">
                  <c:v>8.2684897032313796</c:v>
                </c:pt>
                <c:pt idx="51">
                  <c:v>8.4115509678019045</c:v>
                </c:pt>
              </c:numCache>
            </c:numRef>
          </c:val>
          <c:extLst>
            <c:ext xmlns:c16="http://schemas.microsoft.com/office/drawing/2014/chart" uri="{C3380CC4-5D6E-409C-BE32-E72D297353CC}">
              <c16:uniqueId val="{00000005-3F16-44E9-8B78-499D629311C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3F16-44E9-8B78-499D629311C3}"/>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7.1198621819253418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3F16-44E9-8B78-499D629311C3}"/>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6.5452272566339129</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0.38311425597750137</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0.11776598030300889</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1.2271076652304593</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7.3071876602727643</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7.6608375237335524</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6.6341588561169331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0.3172476376797535</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0.12623997032123402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1.317927310527292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0.12623997032123313</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3.8227596893094073E-2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6.9325367035779184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7.7366101193815666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5.4551759647488964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5.8148112430157202</c:v>
                </c:pt>
                <c:pt idx="2">
                  <c:v>5.8373913374607476</c:v>
                </c:pt>
                <c:pt idx="3">
                  <c:v>5.9181707970696298</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5.9534615328429323</c:v>
                </c:pt>
                <c:pt idx="5">
                  <c:v>6.037301071946958</c:v>
                </c:pt>
                <c:pt idx="6">
                  <c:v>6.0541444273096046</c:v>
                </c:pt>
                <c:pt idx="7">
                  <c:v>6.1108873649904503</c:v>
                </c:pt>
                <c:pt idx="8">
                  <c:v>6.113755059867251</c:v>
                </c:pt>
                <c:pt idx="9">
                  <c:v>6.1535278437317968</c:v>
                </c:pt>
                <c:pt idx="10">
                  <c:v>6.179833361772614</c:v>
                </c:pt>
                <c:pt idx="11">
                  <c:v>6.1908891159447874</c:v>
                </c:pt>
                <c:pt idx="12">
                  <c:v>6.233224054670008</c:v>
                </c:pt>
                <c:pt idx="13">
                  <c:v>6.2434555706069643</c:v>
                </c:pt>
                <c:pt idx="14">
                  <c:v>6.2730445952391074</c:v>
                </c:pt>
                <c:pt idx="15">
                  <c:v>6.2730658977177356</c:v>
                </c:pt>
                <c:pt idx="16">
                  <c:v>6.3290546649077424</c:v>
                </c:pt>
                <c:pt idx="17">
                  <c:v>6.3579442610146151</c:v>
                </c:pt>
                <c:pt idx="18">
                  <c:v>6.3708116762141049</c:v>
                </c:pt>
                <c:pt idx="19">
                  <c:v>6.3757064469358617</c:v>
                </c:pt>
                <c:pt idx="20">
                  <c:v>6.3778151863079859</c:v>
                </c:pt>
                <c:pt idx="21">
                  <c:v>6.3827623486331984</c:v>
                </c:pt>
                <c:pt idx="22">
                  <c:v>6.4009364014812133</c:v>
                </c:pt>
                <c:pt idx="23">
                  <c:v>6.4057749285126953</c:v>
                </c:pt>
                <c:pt idx="24">
                  <c:v>6.431742524650705</c:v>
                </c:pt>
                <c:pt idx="25">
                  <c:v>6.4410699181897781</c:v>
                </c:pt>
                <c:pt idx="26">
                  <c:v>6.4456996994108611</c:v>
                </c:pt>
                <c:pt idx="27">
                  <c:v>6.4485355021077337</c:v>
                </c:pt>
                <c:pt idx="28">
                  <c:v>6.4499795263583346</c:v>
                </c:pt>
                <c:pt idx="29">
                  <c:v>6.4586103444036729</c:v>
                </c:pt>
                <c:pt idx="30">
                  <c:v>6.5059246261206756</c:v>
                </c:pt>
                <c:pt idx="31">
                  <c:v>6.6376319824661936</c:v>
                </c:pt>
                <c:pt idx="32">
                  <c:v>6.6790155357776841</c:v>
                </c:pt>
                <c:pt idx="33">
                  <c:v>6.7012760627727612</c:v>
                </c:pt>
                <c:pt idx="34">
                  <c:v>6.7140190623307729</c:v>
                </c:pt>
                <c:pt idx="35">
                  <c:v>6.72745017010143</c:v>
                </c:pt>
                <c:pt idx="36">
                  <c:v>6.7328618048405326</c:v>
                </c:pt>
                <c:pt idx="37">
                  <c:v>6.7860800010590294</c:v>
                </c:pt>
                <c:pt idx="38">
                  <c:v>6.8097487789047157</c:v>
                </c:pt>
                <c:pt idx="39">
                  <c:v>6.8361613783336441</c:v>
                </c:pt>
                <c:pt idx="40">
                  <c:v>6.8815846209080931</c:v>
                </c:pt>
                <c:pt idx="41">
                  <c:v>6.9095799452440074</c:v>
                </c:pt>
                <c:pt idx="42">
                  <c:v>6.9253576084493993</c:v>
                </c:pt>
                <c:pt idx="43">
                  <c:v>6.9305615291861704</c:v>
                </c:pt>
                <c:pt idx="44">
                  <c:v>7.0020838354141706</c:v>
                </c:pt>
                <c:pt idx="45">
                  <c:v>7.0361730575683996</c:v>
                </c:pt>
                <c:pt idx="46">
                  <c:v>7.0381042640544402</c:v>
                </c:pt>
                <c:pt idx="47">
                  <c:v>7.0533920231461424</c:v>
                </c:pt>
                <c:pt idx="48">
                  <c:v>7.0710178719624679</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7.1393866305368947</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7.1338956167598342</c:v>
                </c:pt>
                <c:pt idx="51">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7.7217671294516617</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6.2730445952391074</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8863049095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5.4551759647488964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0.24006885601641414</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0.13090344503748863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1.3666133223733556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0.13090344503748774</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0.39810209623801907</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6.2730445952391074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6.509454926989477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1.675908617062879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1.927904805420015</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1.9474802024856981</c:v>
                </c:pt>
                <c:pt idx="3">
                  <c:v>1.989495453612435</c:v>
                </c:pt>
                <c:pt idx="4">
                  <c:v>1.9912977445324711</c:v>
                </c:pt>
                <c:pt idx="5">
                  <c:v>2.0286576630870981</c:v>
                </c:pt>
                <c:pt idx="6">
                  <c:v>2.1057365013961169</c:v>
                </c:pt>
                <c:pt idx="7">
                  <c:v>2.273509345682875</c:v>
                </c:pt>
                <c:pt idx="8">
                  <c:v>2.2793750473684602</c:v>
                </c:pt>
                <c:pt idx="9">
                  <c:v>2.295435479282554</c:v>
                </c:pt>
                <c:pt idx="10">
                  <c:v>2.3140222473310268</c:v>
                </c:pt>
                <c:pt idx="11">
                  <c:v>2.317437063480968</c:v>
                </c:pt>
                <c:pt idx="12">
                  <c:v>2.3667257986008869</c:v>
                </c:pt>
                <c:pt idx="13">
                  <c:v>2.3694909804537838</c:v>
                </c:pt>
                <c:pt idx="14">
                  <c:v>2.4272646024288771</c:v>
                </c:pt>
                <c:pt idx="15">
                  <c:v>2.436968292782014</c:v>
                </c:pt>
                <c:pt idx="16">
                  <c:v>2.4996342022775142</c:v>
                </c:pt>
                <c:pt idx="17">
                  <c:v>2.5687215034017701</c:v>
                </c:pt>
                <c:pt idx="18">
                  <c:v>2.5904287469663458</c:v>
                </c:pt>
                <c:pt idx="19">
                  <c:v>2.607633320240168</c:v>
                </c:pt>
                <c:pt idx="20">
                  <c:v>2.6854954313102919</c:v>
                </c:pt>
                <c:pt idx="21">
                  <c:v>2.7436868207826071</c:v>
                </c:pt>
                <c:pt idx="22">
                  <c:v>2.7939132375479678</c:v>
                </c:pt>
                <c:pt idx="23">
                  <c:v>2.795817120050025</c:v>
                </c:pt>
                <c:pt idx="24">
                  <c:v>2.8429523569415731</c:v>
                </c:pt>
                <c:pt idx="25">
                  <c:v>2.9068555611341531</c:v>
                </c:pt>
                <c:pt idx="26">
                  <c:v>2.9330027515329862</c:v>
                </c:pt>
                <c:pt idx="27">
                  <c:v>2.9467006066010981</c:v>
                </c:pt>
                <c:pt idx="28">
                  <c:v>2.949638372149106</c:v>
                </c:pt>
                <c:pt idx="29">
                  <c:v>2.952882018574039</c:v>
                </c:pt>
                <c:pt idx="30">
                  <c:v>3.025632480258345</c:v>
                </c:pt>
                <c:pt idx="31">
                  <c:v>3.031392527154527</c:v>
                </c:pt>
                <c:pt idx="32">
                  <c:v>3.164920954236857</c:v>
                </c:pt>
                <c:pt idx="33">
                  <c:v>3.2463480724130971</c:v>
                </c:pt>
                <c:pt idx="34">
                  <c:v>3.2914980892730048</c:v>
                </c:pt>
                <c:pt idx="35">
                  <c:v>3.304107042368245</c:v>
                </c:pt>
                <c:pt idx="36">
                  <c:v>3.351675237275312</c:v>
                </c:pt>
                <c:pt idx="37">
                  <c:v>3.3620620407437962</c:v>
                </c:pt>
                <c:pt idx="38">
                  <c:v>3.4733829644739531</c:v>
                </c:pt>
                <c:pt idx="39">
                  <c:v>3.4772328008939661</c:v>
                </c:pt>
                <c:pt idx="40">
                  <c:v>3.4821910239287099</c:v>
                </c:pt>
                <c:pt idx="41">
                  <c:v>3.5877593067505291</c:v>
                </c:pt>
                <c:pt idx="42">
                  <c:v>3.6356145036517851</c:v>
                </c:pt>
                <c:pt idx="43">
                  <c:v>3.720237503440762</c:v>
                </c:pt>
                <c:pt idx="44">
                  <c:v>3.8460558007816781</c:v>
                </c:pt>
                <c:pt idx="45">
                  <c:v>3.9073859989683468</c:v>
                </c:pt>
                <c:pt idx="46">
                  <c:v>3.9092379612979071</c:v>
                </c:pt>
                <c:pt idx="47">
                  <c:v>3.960910936530142</c:v>
                </c:pt>
                <c:pt idx="48">
                  <c:v>3.9967043343958188</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4.1065307819676704</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4.4983189976952369</c:v>
                </c:pt>
                <c:pt idx="51">
                  <c:v>4.6569404664966418</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3.2914980892730048</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5161498708010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1.675908617062879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0.12125046711809095</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2.3133822823886043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0.22159136421079317</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0.32480773571627441</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3.2914980892730048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2.9538502253752719</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90928800366451"/>
          <c:w val="0.74050409342017565"/>
          <c:h val="0.416686110727370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5.5828357567798141</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2.7670788491278131E-2</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1.5611317977986534</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0.14953573709826706</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7.0193873663324524E-2</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6.0878752545592176</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6.391072444170419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175665910816849"/>
          <c:w val="0.74050409342017565"/>
          <c:h val="0.3704441938799321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5.6748282155236831</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0.15373874413933919</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0.21003195139347941</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1.8933379211899251</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6.8424229648934531</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7.1349507405144692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68"/>
          <c:w val="0.74050409342017565"/>
          <c:h val="0.425080657048411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495164381592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543065475280780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370370370370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831375661375661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721708147929206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929734466929934"/>
          <c:w val="0.74050409342017565"/>
          <c:h val="0.3629035083188011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4.7821640137024017</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8.9694421370274391E-2</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0.14387893439542143</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1.5020755832465325</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0.14387893439542232</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1.7669693282336141E-3</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5.6254476324686857</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5.7667751610913642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7.9256683519068503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9.5862523682905376E-2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0.1590365070336599</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1.6603184827846178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3.2515159371536484E-2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9.0787885175532725</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9.0107266240157244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57"/>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5.730984203557262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0.22984384659121471</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0.13179898103153143</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1.3759625906051678</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0.13179898103153143</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0.17492318365757686</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6.8947171857795873</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6.780608326482592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5391156462585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5.9871357060538752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1.4828916091275621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0.15128466292499887</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2.4166158196698539E-2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6.6960191157339937</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6.6803321480112521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3.380618265794916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0.12256635012674888</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0.13763619967629293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1.4369023218952979</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0.13763619967629293</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0.2926564052707965</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4.3832598582503701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4.3592719765456067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24/03/2025</a:t>
            </a:fld>
            <a:endParaRPr lang="en-GB" dirty="0"/>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dirty="0"/>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24/03/2025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7657F-6AF1-3F4C-0273-E7F6A42147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F43CD0-8D4C-E6AF-F94D-6E3744424D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9970CA-6358-6D51-EA06-35FDB24B794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6CCB373-EE51-5DC0-DC62-0CD137AA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375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90AE8-D675-EB86-1D22-A02F6EE1ED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EB659F-C15E-F9C8-FD85-FDCF29C93FC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3AF2422-9859-322E-4962-A3BA1A314A2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0A1B349-C06E-44DB-E0D6-373F12E4670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309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654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18</a:t>
            </a:fld>
            <a:endParaRPr lang="en-GB" dirty="0"/>
          </a:p>
        </p:txBody>
      </p:sp>
    </p:spTree>
    <p:extLst>
      <p:ext uri="{BB962C8B-B14F-4D97-AF65-F5344CB8AC3E}">
        <p14:creationId xmlns:p14="http://schemas.microsoft.com/office/powerpoint/2010/main" val="2115719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252826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3E5AC-BE0E-2E02-9EBC-F057EFD707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0455B-D239-232A-E527-B7DFF8B3C3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870F64-A22D-54F7-FAB6-5D15C9FE55E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61B3CA-EA54-8A45-6241-62D0651B333C}"/>
              </a:ext>
            </a:extLst>
          </p:cNvPr>
          <p:cNvSpPr>
            <a:spLocks noGrp="1"/>
          </p:cNvSpPr>
          <p:nvPr>
            <p:ph type="sldNum" sz="quarter" idx="5"/>
          </p:nvPr>
        </p:nvSpPr>
        <p:spPr/>
        <p:txBody>
          <a:bodyPr/>
          <a:lstStyle/>
          <a:p>
            <a:fld id="{F995ADB6-A4C8-407F-AA7E-F37056F52D96}" type="slidenum">
              <a:rPr lang="en-GB" smtClean="0"/>
              <a:t>20</a:t>
            </a:fld>
            <a:endParaRPr lang="en-GB" dirty="0"/>
          </a:p>
        </p:txBody>
      </p:sp>
    </p:spTree>
    <p:extLst>
      <p:ext uri="{BB962C8B-B14F-4D97-AF65-F5344CB8AC3E}">
        <p14:creationId xmlns:p14="http://schemas.microsoft.com/office/powerpoint/2010/main" val="704233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22</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27</a:t>
            </a:fld>
            <a:endParaRPr lang="en-GB" dirty="0"/>
          </a:p>
        </p:txBody>
      </p:sp>
    </p:spTree>
    <p:extLst>
      <p:ext uri="{BB962C8B-B14F-4D97-AF65-F5344CB8AC3E}">
        <p14:creationId xmlns:p14="http://schemas.microsoft.com/office/powerpoint/2010/main" val="1522279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31</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33</a:t>
            </a:fld>
            <a:endParaRPr lang="en-GB" dirty="0"/>
          </a:p>
        </p:txBody>
      </p:sp>
    </p:spTree>
    <p:extLst>
      <p:ext uri="{BB962C8B-B14F-4D97-AF65-F5344CB8AC3E}">
        <p14:creationId xmlns:p14="http://schemas.microsoft.com/office/powerpoint/2010/main" val="1459687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35</a:t>
            </a:fld>
            <a:endParaRPr lang="en-GB" dirty="0"/>
          </a:p>
        </p:txBody>
      </p:sp>
    </p:spTree>
    <p:extLst>
      <p:ext uri="{BB962C8B-B14F-4D97-AF65-F5344CB8AC3E}">
        <p14:creationId xmlns:p14="http://schemas.microsoft.com/office/powerpoint/2010/main" val="36467213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38269508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38</a:t>
            </a:fld>
            <a:endParaRPr lang="en-GB" dirty="0"/>
          </a:p>
        </p:txBody>
      </p:sp>
    </p:spTree>
    <p:extLst>
      <p:ext uri="{BB962C8B-B14F-4D97-AF65-F5344CB8AC3E}">
        <p14:creationId xmlns:p14="http://schemas.microsoft.com/office/powerpoint/2010/main" val="3565667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40</a:t>
            </a:fld>
            <a:endParaRPr lang="en-GB" dirty="0"/>
          </a:p>
        </p:txBody>
      </p:sp>
    </p:spTree>
    <p:extLst>
      <p:ext uri="{BB962C8B-B14F-4D97-AF65-F5344CB8AC3E}">
        <p14:creationId xmlns:p14="http://schemas.microsoft.com/office/powerpoint/2010/main" val="21036133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6670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9479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2324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8F922-2FC2-D524-B2FA-24F476C6F0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17FF8E-253E-0F68-B140-661FDC6810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272061-DD4A-5F40-4847-ED85561A298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8D71478-0020-B802-C7D7-FE09125E4749}"/>
              </a:ext>
            </a:extLst>
          </p:cNvPr>
          <p:cNvSpPr>
            <a:spLocks noGrp="1"/>
          </p:cNvSpPr>
          <p:nvPr>
            <p:ph type="sldNum" sz="quarter" idx="5"/>
          </p:nvPr>
        </p:nvSpPr>
        <p:spPr/>
        <p:txBody>
          <a:bodyPr/>
          <a:lstStyle/>
          <a:p>
            <a:fld id="{F995ADB6-A4C8-407F-AA7E-F37056F52D96}" type="slidenum">
              <a:rPr lang="en-GB" smtClean="0"/>
              <a:t>46</a:t>
            </a:fld>
            <a:endParaRPr lang="en-GB" dirty="0"/>
          </a:p>
        </p:txBody>
      </p:sp>
    </p:spTree>
    <p:extLst>
      <p:ext uri="{BB962C8B-B14F-4D97-AF65-F5344CB8AC3E}">
        <p14:creationId xmlns:p14="http://schemas.microsoft.com/office/powerpoint/2010/main" val="40199460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5EA16-2FC5-A03C-7CEB-B3FA8B1C53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AC05DD-6348-1CE7-A28B-596E98E5D0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A39B3A-5C39-5C39-E7BC-986E6111A28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5967E3D-DD9E-F850-BCB5-17E39F3613C9}"/>
              </a:ext>
            </a:extLst>
          </p:cNvPr>
          <p:cNvSpPr>
            <a:spLocks noGrp="1"/>
          </p:cNvSpPr>
          <p:nvPr>
            <p:ph type="sldNum" sz="quarter" idx="5"/>
          </p:nvPr>
        </p:nvSpPr>
        <p:spPr/>
        <p:txBody>
          <a:bodyPr/>
          <a:lstStyle/>
          <a:p>
            <a:fld id="{F995ADB6-A4C8-407F-AA7E-F37056F52D96}" type="slidenum">
              <a:rPr lang="en-GB" smtClean="0"/>
              <a:t>47</a:t>
            </a:fld>
            <a:endParaRPr lang="en-GB" dirty="0"/>
          </a:p>
        </p:txBody>
      </p:sp>
    </p:spTree>
    <p:extLst>
      <p:ext uri="{BB962C8B-B14F-4D97-AF65-F5344CB8AC3E}">
        <p14:creationId xmlns:p14="http://schemas.microsoft.com/office/powerpoint/2010/main" val="13564364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7CFA6-F8F6-0E30-4B4C-FE0C2693DD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E94C80-8BC8-8C53-3473-D96C34C02C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37DEF7-EBF8-CE9B-0267-C2D11DF659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EEB8ECF-2C18-F77F-2C2E-84DAA5661208}"/>
              </a:ext>
            </a:extLst>
          </p:cNvPr>
          <p:cNvSpPr>
            <a:spLocks noGrp="1"/>
          </p:cNvSpPr>
          <p:nvPr>
            <p:ph type="sldNum" sz="quarter" idx="5"/>
          </p:nvPr>
        </p:nvSpPr>
        <p:spPr/>
        <p:txBody>
          <a:bodyPr/>
          <a:lstStyle/>
          <a:p>
            <a:fld id="{F995ADB6-A4C8-407F-AA7E-F37056F52D96}" type="slidenum">
              <a:rPr lang="en-GB" smtClean="0"/>
              <a:t>48</a:t>
            </a:fld>
            <a:endParaRPr lang="en-GB" dirty="0"/>
          </a:p>
        </p:txBody>
      </p:sp>
    </p:spTree>
    <p:extLst>
      <p:ext uri="{BB962C8B-B14F-4D97-AF65-F5344CB8AC3E}">
        <p14:creationId xmlns:p14="http://schemas.microsoft.com/office/powerpoint/2010/main" val="316760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9308D-ED5D-3608-2BD0-757E88E121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62F358-6916-F302-0733-3F1633A001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F2A4B0-6042-EED2-DCDA-9AA817B914F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C16DE8A-83FF-FC13-DB5C-AB3665B5360E}"/>
              </a:ext>
            </a:extLst>
          </p:cNvPr>
          <p:cNvSpPr>
            <a:spLocks noGrp="1"/>
          </p:cNvSpPr>
          <p:nvPr>
            <p:ph type="sldNum" sz="quarter" idx="5"/>
          </p:nvPr>
        </p:nvSpPr>
        <p:spPr/>
        <p:txBody>
          <a:bodyPr/>
          <a:lstStyle/>
          <a:p>
            <a:fld id="{F995ADB6-A4C8-407F-AA7E-F37056F52D96}" type="slidenum">
              <a:rPr lang="en-GB" smtClean="0"/>
              <a:t>49</a:t>
            </a:fld>
            <a:endParaRPr lang="en-GB" dirty="0"/>
          </a:p>
        </p:txBody>
      </p:sp>
    </p:spTree>
    <p:extLst>
      <p:ext uri="{BB962C8B-B14F-4D97-AF65-F5344CB8AC3E}">
        <p14:creationId xmlns:p14="http://schemas.microsoft.com/office/powerpoint/2010/main" val="14224551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92E14-DDA1-69A3-CE42-40FC969B3E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796ECE-D505-0127-8B69-696B978455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F9C4E8-7099-1BAD-C478-75A3C8B70FC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8216DF6-E058-841B-68CA-9193A97077E5}"/>
              </a:ext>
            </a:extLst>
          </p:cNvPr>
          <p:cNvSpPr>
            <a:spLocks noGrp="1"/>
          </p:cNvSpPr>
          <p:nvPr>
            <p:ph type="sldNum" sz="quarter" idx="5"/>
          </p:nvPr>
        </p:nvSpPr>
        <p:spPr/>
        <p:txBody>
          <a:bodyPr/>
          <a:lstStyle/>
          <a:p>
            <a:fld id="{F995ADB6-A4C8-407F-AA7E-F37056F52D96}" type="slidenum">
              <a:rPr lang="en-GB" smtClean="0"/>
              <a:t>50</a:t>
            </a:fld>
            <a:endParaRPr lang="en-GB" dirty="0"/>
          </a:p>
        </p:txBody>
      </p:sp>
    </p:spTree>
    <p:extLst>
      <p:ext uri="{BB962C8B-B14F-4D97-AF65-F5344CB8AC3E}">
        <p14:creationId xmlns:p14="http://schemas.microsoft.com/office/powerpoint/2010/main" val="2892376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A1682-A227-7AF0-F324-EA9F1506A8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0E2A80-4966-3A8F-5E74-F63EBD1660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99AD22-492B-36FD-F165-0F3E9D2A6D8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7E79B99-3305-27F6-1958-1DFF2D6C4834}"/>
              </a:ext>
            </a:extLst>
          </p:cNvPr>
          <p:cNvSpPr>
            <a:spLocks noGrp="1"/>
          </p:cNvSpPr>
          <p:nvPr>
            <p:ph type="sldNum" sz="quarter" idx="5"/>
          </p:nvPr>
        </p:nvSpPr>
        <p:spPr/>
        <p:txBody>
          <a:bodyPr/>
          <a:lstStyle/>
          <a:p>
            <a:fld id="{F995ADB6-A4C8-407F-AA7E-F37056F52D96}" type="slidenum">
              <a:rPr lang="en-GB" smtClean="0"/>
              <a:t>51</a:t>
            </a:fld>
            <a:endParaRPr lang="en-GB" dirty="0"/>
          </a:p>
        </p:txBody>
      </p:sp>
    </p:spTree>
    <p:extLst>
      <p:ext uri="{BB962C8B-B14F-4D97-AF65-F5344CB8AC3E}">
        <p14:creationId xmlns:p14="http://schemas.microsoft.com/office/powerpoint/2010/main" val="1577700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F56D1-5461-3EE9-24DC-975A2B5443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697385-E7C9-07D8-C1CC-13BFF3FE18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951CAF-7276-5A17-8DAA-F640D192D40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C67ACF0-992B-6489-6C77-7D3F3FA4A72F}"/>
              </a:ext>
            </a:extLst>
          </p:cNvPr>
          <p:cNvSpPr>
            <a:spLocks noGrp="1"/>
          </p:cNvSpPr>
          <p:nvPr>
            <p:ph type="sldNum" sz="quarter" idx="5"/>
          </p:nvPr>
        </p:nvSpPr>
        <p:spPr/>
        <p:txBody>
          <a:bodyPr/>
          <a:lstStyle/>
          <a:p>
            <a:fld id="{F995ADB6-A4C8-407F-AA7E-F37056F52D96}" type="slidenum">
              <a:rPr lang="en-GB" smtClean="0"/>
              <a:t>52</a:t>
            </a:fld>
            <a:endParaRPr lang="en-GB" dirty="0"/>
          </a:p>
        </p:txBody>
      </p:sp>
    </p:spTree>
    <p:extLst>
      <p:ext uri="{BB962C8B-B14F-4D97-AF65-F5344CB8AC3E}">
        <p14:creationId xmlns:p14="http://schemas.microsoft.com/office/powerpoint/2010/main" val="2809982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01B89-6F2F-E279-6985-3ECA14FCC7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9C2AA4-B691-481F-FD44-30F81C67D7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DD9DCA-6928-FA45-07A3-FFB109CEE8A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0370278-FAA7-F413-6F89-FE22B66E83D3}"/>
              </a:ext>
            </a:extLst>
          </p:cNvPr>
          <p:cNvSpPr>
            <a:spLocks noGrp="1"/>
          </p:cNvSpPr>
          <p:nvPr>
            <p:ph type="sldNum" sz="quarter" idx="5"/>
          </p:nvPr>
        </p:nvSpPr>
        <p:spPr/>
        <p:txBody>
          <a:bodyPr/>
          <a:lstStyle/>
          <a:p>
            <a:fld id="{F995ADB6-A4C8-407F-AA7E-F37056F52D96}" type="slidenum">
              <a:rPr lang="en-GB" smtClean="0"/>
              <a:t>53</a:t>
            </a:fld>
            <a:endParaRPr lang="en-GB" dirty="0"/>
          </a:p>
        </p:txBody>
      </p:sp>
    </p:spTree>
    <p:extLst>
      <p:ext uri="{BB962C8B-B14F-4D97-AF65-F5344CB8AC3E}">
        <p14:creationId xmlns:p14="http://schemas.microsoft.com/office/powerpoint/2010/main" val="31004459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FA365-0AB1-7EA6-787F-692BAA87F4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CEE9BB-3312-1871-83F4-8483BB9FDF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E925AE-28C0-22B5-DEC9-02C3543052F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4EE3920-C1F0-E400-F008-EF225F54555B}"/>
              </a:ext>
            </a:extLst>
          </p:cNvPr>
          <p:cNvSpPr>
            <a:spLocks noGrp="1"/>
          </p:cNvSpPr>
          <p:nvPr>
            <p:ph type="sldNum" sz="quarter" idx="5"/>
          </p:nvPr>
        </p:nvSpPr>
        <p:spPr/>
        <p:txBody>
          <a:bodyPr/>
          <a:lstStyle/>
          <a:p>
            <a:fld id="{F995ADB6-A4C8-407F-AA7E-F37056F52D96}" type="slidenum">
              <a:rPr lang="en-GB" smtClean="0"/>
              <a:t>54</a:t>
            </a:fld>
            <a:endParaRPr lang="en-GB" dirty="0"/>
          </a:p>
        </p:txBody>
      </p:sp>
    </p:spTree>
    <p:extLst>
      <p:ext uri="{BB962C8B-B14F-4D97-AF65-F5344CB8AC3E}">
        <p14:creationId xmlns:p14="http://schemas.microsoft.com/office/powerpoint/2010/main" val="28903622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15978-2144-8C4D-E21B-C4919F0631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E7AB84-21D6-A7B1-A5F2-57FA9E0069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EB246F-0F74-4204-6067-074F389E456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47C477-2513-9885-1F3A-50491CBC79EC}"/>
              </a:ext>
            </a:extLst>
          </p:cNvPr>
          <p:cNvSpPr>
            <a:spLocks noGrp="1"/>
          </p:cNvSpPr>
          <p:nvPr>
            <p:ph type="sldNum" sz="quarter" idx="5"/>
          </p:nvPr>
        </p:nvSpPr>
        <p:spPr/>
        <p:txBody>
          <a:bodyPr/>
          <a:lstStyle/>
          <a:p>
            <a:fld id="{F995ADB6-A4C8-407F-AA7E-F37056F52D96}" type="slidenum">
              <a:rPr lang="en-GB" smtClean="0"/>
              <a:t>55</a:t>
            </a:fld>
            <a:endParaRPr lang="en-GB" dirty="0"/>
          </a:p>
        </p:txBody>
      </p:sp>
    </p:spTree>
    <p:extLst>
      <p:ext uri="{BB962C8B-B14F-4D97-AF65-F5344CB8AC3E}">
        <p14:creationId xmlns:p14="http://schemas.microsoft.com/office/powerpoint/2010/main" val="14801943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0A2AF-56CB-F03E-1C7D-9387BA4C05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955D79-13C1-F24A-A744-A24B4690CE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36D4EC-A030-6667-3657-DC47F8F7298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F6C74AC-22C0-D616-80E8-B62992155767}"/>
              </a:ext>
            </a:extLst>
          </p:cNvPr>
          <p:cNvSpPr>
            <a:spLocks noGrp="1"/>
          </p:cNvSpPr>
          <p:nvPr>
            <p:ph type="sldNum" sz="quarter" idx="5"/>
          </p:nvPr>
        </p:nvSpPr>
        <p:spPr/>
        <p:txBody>
          <a:bodyPr/>
          <a:lstStyle/>
          <a:p>
            <a:fld id="{F995ADB6-A4C8-407F-AA7E-F37056F52D96}" type="slidenum">
              <a:rPr lang="en-GB" smtClean="0"/>
              <a:t>56</a:t>
            </a:fld>
            <a:endParaRPr lang="en-GB" dirty="0"/>
          </a:p>
        </p:txBody>
      </p:sp>
    </p:spTree>
    <p:extLst>
      <p:ext uri="{BB962C8B-B14F-4D97-AF65-F5344CB8AC3E}">
        <p14:creationId xmlns:p14="http://schemas.microsoft.com/office/powerpoint/2010/main" val="30045416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D4203-D66F-13CC-119F-88D75E3606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DA007E-7714-9C32-76C7-46C34878F1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D663F8-9F9D-7080-F6D2-CBBB111D27B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EDFB258-0D77-AD1A-AC28-B743E363DEBA}"/>
              </a:ext>
            </a:extLst>
          </p:cNvPr>
          <p:cNvSpPr>
            <a:spLocks noGrp="1"/>
          </p:cNvSpPr>
          <p:nvPr>
            <p:ph type="sldNum" sz="quarter" idx="5"/>
          </p:nvPr>
        </p:nvSpPr>
        <p:spPr/>
        <p:txBody>
          <a:bodyPr/>
          <a:lstStyle/>
          <a:p>
            <a:fld id="{F995ADB6-A4C8-407F-AA7E-F37056F52D96}" type="slidenum">
              <a:rPr lang="en-GB" smtClean="0"/>
              <a:t>57</a:t>
            </a:fld>
            <a:endParaRPr lang="en-GB" dirty="0"/>
          </a:p>
        </p:txBody>
      </p:sp>
    </p:spTree>
    <p:extLst>
      <p:ext uri="{BB962C8B-B14F-4D97-AF65-F5344CB8AC3E}">
        <p14:creationId xmlns:p14="http://schemas.microsoft.com/office/powerpoint/2010/main" val="37076850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A79E2-9505-0DFF-663C-F000A5D330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5A2A31-D750-62F9-BE8D-5633021594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5FBC9C-72CA-BA7F-D9C3-41CFFC18A49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504C949-4749-B5E9-480C-F818E503C5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62307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9A6CB-A605-474E-3BDE-B285C2E6DC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A80BE8-F4CB-A75C-FEDA-F78A5C8CE4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B4B140-1406-F5FE-ADEA-8F198ABDC95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D2CF293-8C2C-749C-9CFE-D867D088A0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74744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C7D26-CEDE-6929-C7DA-1C87C1DB48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76C45F-F54E-6E20-BD1C-5CB5A66948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716ADA-5221-9808-557B-B67C4C13603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D8DF39C-4F65-AB29-99FE-91F2A10D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8091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C63FF-8654-B066-0241-5FCB214538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72945E-75FE-CE69-D507-B1FA67F0720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FE84439-6F34-74AF-34C2-40D9F0728A4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EE92760-481B-292F-7166-E128F29E166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4370309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DB081-56B5-9AF7-5674-081E5F1B10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961481-B71F-DAE9-6FA9-37CDBC300B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A0E85C-22D6-55BD-63FE-68088E87060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01978A4-57DE-EF03-17A2-A636E20387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9539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02BBB-A88C-AD06-60B8-35A52D3544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EF54E-66D4-7D07-40B5-66C6913365A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56C0D04-493B-887D-8C64-0D6B9CB8B06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7286F381-57D2-3072-805F-6F2D36CDCEF2}"/>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4847726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A0E3-04BF-1946-65A0-479B8F7D28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1B51C9-5BD5-BF90-BAEE-0B040FDB46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A4FDF5-5DC0-7A09-8EE2-41C04CA3CA9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7AF3A95-BB1C-8AA8-89FE-4E69CF32D5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9215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F9D2B-34FB-A7FE-5823-3913AAD568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BB59EC-0CDA-D56A-C4EB-80EB216BC3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FEC5C8-30BC-4476-3649-742051562A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76E929-2175-0E9F-C894-3258478BAB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896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CA16C-45CE-6468-61F1-154DCAFB88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883A7F-84A2-EEDF-F25B-8C8188509E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BAD52D-4D31-1882-8A05-5586BF9C3A4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D0950CA-5330-502E-7478-B8BF0BA1EB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8623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07B7C-9CE8-2823-99D8-848C546C93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34CB8-191B-8720-0295-285701B1E4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64DABA-E7D8-5704-27AB-8358B0A5548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9824C02-DA9D-A038-0E99-7C615D7DBD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579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89476-73C6-61DC-EA22-D5781FFFF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45C927-ED25-B066-F22F-AB3808A39FD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1941A34-B544-8C5D-236B-E1AD622E83E6}"/>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DE94A5B-5DA1-805F-B700-CFF6C8E9288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3465801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60.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3" name="Picture 22"/>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75931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RRP | Barnet, Enfield and Haringey Mental Health NHS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AMHS and OPMH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7121715" y="-12500"/>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mparison to other trust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880D4EA-7566-1C92-1D6A-67882838B165}"/>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92FAAE70-0065-7ED1-5655-5E805B7C5A83}"/>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hlinkClick r:id="rId2" action="ppaction://hlinksldjump" tooltip="Background and methodology"/>
            <a:extLst>
              <a:ext uri="{FF2B5EF4-FFF2-40B4-BE49-F238E27FC236}">
                <a16:creationId xmlns:a16="http://schemas.microsoft.com/office/drawing/2014/main" id="{E7DBADCC-6443-F843-CB16-61BC3F88A536}"/>
              </a:ext>
            </a:extLst>
          </p:cNvPr>
          <p:cNvSpPr/>
          <p:nvPr userDrawn="1"/>
        </p:nvSpPr>
        <p:spPr>
          <a:xfrm>
            <a:off x="541465" y="-2626"/>
            <a:ext cx="1407687" cy="423512"/>
          </a:xfrm>
          <a:prstGeom prst="rect">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30" name="Group 29">
            <a:extLst>
              <a:ext uri="{FF2B5EF4-FFF2-40B4-BE49-F238E27FC236}">
                <a16:creationId xmlns:a16="http://schemas.microsoft.com/office/drawing/2014/main" id="{02742264-1733-436F-81B1-D86637494F70}"/>
              </a:ext>
            </a:extLst>
          </p:cNvPr>
          <p:cNvGrpSpPr/>
          <p:nvPr userDrawn="1"/>
        </p:nvGrpSpPr>
        <p:grpSpPr>
          <a:xfrm>
            <a:off x="8902714" y="60079"/>
            <a:ext cx="3107187" cy="298411"/>
            <a:chOff x="8902714" y="60079"/>
            <a:chExt cx="3107187" cy="298411"/>
          </a:xfrm>
        </p:grpSpPr>
        <p:pic>
          <p:nvPicPr>
            <p:cNvPr id="31" name="Picture 30">
              <a:extLst>
                <a:ext uri="{FF2B5EF4-FFF2-40B4-BE49-F238E27FC236}">
                  <a16:creationId xmlns:a16="http://schemas.microsoft.com/office/drawing/2014/main" id="{DA6E83A0-529F-4299-89DC-6262DC9CA3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2" name="Picture 3" descr="NHS 10mm - RGB Blue">
              <a:extLst>
                <a:ext uri="{FF2B5EF4-FFF2-40B4-BE49-F238E27FC236}">
                  <a16:creationId xmlns:a16="http://schemas.microsoft.com/office/drawing/2014/main" id="{32B26604-FF11-420C-953D-E5FB1447850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 name="Picture 32">
            <a:extLst>
              <a:ext uri="{FF2B5EF4-FFF2-40B4-BE49-F238E27FC236}">
                <a16:creationId xmlns:a16="http://schemas.microsoft.com/office/drawing/2014/main" id="{5EDEAC7E-B728-4FF0-AC47-9FD3E4421D3C}"/>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2" name="TextBox 1">
            <a:extLst>
              <a:ext uri="{FF2B5EF4-FFF2-40B4-BE49-F238E27FC236}">
                <a16:creationId xmlns:a16="http://schemas.microsoft.com/office/drawing/2014/main" id="{D5E4B6F2-164B-F082-41AE-6478F1C87C25}"/>
              </a:ext>
            </a:extLst>
          </p:cNvPr>
          <p:cNvSpPr txBox="1"/>
          <p:nvPr userDrawn="1"/>
        </p:nvSpPr>
        <p:spPr>
          <a:xfrm>
            <a:off x="525308" y="-6870"/>
            <a:ext cx="1440000" cy="432000"/>
          </a:xfrm>
          <a:prstGeom prst="rect">
            <a:avLst/>
          </a:prstGeom>
          <a:solidFill>
            <a:srgbClr val="746280"/>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Background and methodology</a:t>
            </a:r>
          </a:p>
        </p:txBody>
      </p:sp>
      <p:sp>
        <p:nvSpPr>
          <p:cNvPr id="3" name="TextBox 2">
            <a:extLst>
              <a:ext uri="{FF2B5EF4-FFF2-40B4-BE49-F238E27FC236}">
                <a16:creationId xmlns:a16="http://schemas.microsoft.com/office/drawing/2014/main" id="{4F5954B9-5DE7-6815-50F4-1A89BC880CC2}"/>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4" name="TextBox 3">
            <a:extLst>
              <a:ext uri="{FF2B5EF4-FFF2-40B4-BE49-F238E27FC236}">
                <a16:creationId xmlns:a16="http://schemas.microsoft.com/office/drawing/2014/main" id="{CCF79B58-A0A6-9201-65C1-21E4D106E545}"/>
              </a:ext>
            </a:extLst>
          </p:cNvPr>
          <p:cNvSpPr txBox="1"/>
          <p:nvPr userDrawn="1"/>
        </p:nvSpPr>
        <p:spPr>
          <a:xfrm>
            <a:off x="6485527" y="0"/>
            <a:ext cx="1440000" cy="432000"/>
          </a:xfrm>
          <a:prstGeom prst="rect">
            <a:avLst/>
          </a:prstGeom>
          <a:solidFill>
            <a:srgbClr val="6B2768"/>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Comparison to other trusts</a:t>
            </a:r>
            <a:endParaRPr lang="en-GB" sz="900" b="1" dirty="0">
              <a:solidFill>
                <a:schemeClr val="bg1"/>
              </a:solidFill>
              <a:latin typeface="Arial" panose="020B0604020202020204" pitchFamily="34" charset="0"/>
              <a:cs typeface="Arial" panose="020B0604020202020204" pitchFamily="34" charset="0"/>
            </a:endParaRPr>
          </a:p>
        </p:txBody>
      </p:sp>
      <p:sp>
        <p:nvSpPr>
          <p:cNvPr id="6" name="Rectangle 5">
            <a:hlinkClick r:id="rId6" action="ppaction://hlinksldjump" tooltip="Headline results"/>
            <a:extLst>
              <a:ext uri="{FF2B5EF4-FFF2-40B4-BE49-F238E27FC236}">
                <a16:creationId xmlns:a16="http://schemas.microsoft.com/office/drawing/2014/main" id="{87D992FE-C770-B62E-B590-667B7D036C00}"/>
              </a:ext>
            </a:extLst>
          </p:cNvPr>
          <p:cNvSpPr/>
          <p:nvPr userDrawn="1"/>
        </p:nvSpPr>
        <p:spPr>
          <a:xfrm>
            <a:off x="2051988" y="46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78B66233-0111-0467-D94D-2E1D1DFAE63B}"/>
              </a:ext>
            </a:extLst>
          </p:cNvPr>
          <p:cNvSpPr txBox="1"/>
          <p:nvPr userDrawn="1"/>
        </p:nvSpPr>
        <p:spPr>
          <a:xfrm>
            <a:off x="5016825" y="-6870"/>
            <a:ext cx="1440000" cy="432000"/>
          </a:xfrm>
          <a:prstGeom prst="rect">
            <a:avLst/>
          </a:prstGeom>
          <a:solidFill>
            <a:srgbClr val="756382"/>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US" sz="1200" b="0" dirty="0"/>
              <a:t>Change over time</a:t>
            </a:r>
            <a:endParaRPr lang="en-GB" sz="1200" b="0" dirty="0"/>
          </a:p>
        </p:txBody>
      </p:sp>
      <p:sp>
        <p:nvSpPr>
          <p:cNvPr id="10" name="TextBox 9">
            <a:extLst>
              <a:ext uri="{FF2B5EF4-FFF2-40B4-BE49-F238E27FC236}">
                <a16:creationId xmlns:a16="http://schemas.microsoft.com/office/drawing/2014/main" id="{BD8639C8-3BC4-2E7E-C416-8B2F2E9CB05B}"/>
              </a:ext>
            </a:extLst>
          </p:cNvPr>
          <p:cNvSpPr txBox="1"/>
          <p:nvPr userDrawn="1"/>
        </p:nvSpPr>
        <p:spPr>
          <a:xfrm>
            <a:off x="3515660" y="-11114"/>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Scoring &amp; Benchmarking</a:t>
            </a:r>
          </a:p>
        </p:txBody>
      </p:sp>
    </p:spTree>
    <p:extLst>
      <p:ext uri="{BB962C8B-B14F-4D97-AF65-F5344CB8AC3E}">
        <p14:creationId xmlns:p14="http://schemas.microsoft.com/office/powerpoint/2010/main" val="3154974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group of people sitting in a circle&#10;&#10;Description automatically generated">
            <a:extLst>
              <a:ext uri="{FF2B5EF4-FFF2-40B4-BE49-F238E27FC236}">
                <a16:creationId xmlns:a16="http://schemas.microsoft.com/office/drawing/2014/main" id="{EDBBE0AF-E43B-4A09-812C-74E3CF18842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75931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RRP | Barnet, Enfield and Haringey Mental Health NHS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15771426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person looking at a tablet&#10;&#10;Description automatically generated">
            <a:extLst>
              <a:ext uri="{FF2B5EF4-FFF2-40B4-BE49-F238E27FC236}">
                <a16:creationId xmlns:a16="http://schemas.microsoft.com/office/drawing/2014/main" id="{B789F68C-ED23-812B-06C1-ADDDD4BE2255}"/>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4643A05-CC1E-43FF-BDF9-CBC07D643D3C}"/>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75931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RRP | Barnet, Enfield and Haringey Mental Health NHS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26355320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6" name="Picture 5" descr="A person and a doctor looking at each other&#10;&#10;Description automatically generated">
            <a:extLst>
              <a:ext uri="{FF2B5EF4-FFF2-40B4-BE49-F238E27FC236}">
                <a16:creationId xmlns:a16="http://schemas.microsoft.com/office/drawing/2014/main" id="{FB5D4917-CDE0-05C8-1BF3-24DB4F6349C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75931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RRP | Barnet, Enfield and Haringey Mental Health NHS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56173534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26877" y="0"/>
            <a:ext cx="798110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2967"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70886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21" name="Rectangle 20">
            <a:hlinkClick r:id="rId2"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4889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ust scores CA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053885FE-E380-6338-7C1B-516DFD6DE66E}"/>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23FA55D0-678D-904F-D671-7472B7BE6BC6}"/>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19D695EA-2BE9-3906-0147-09D9239B055E}"/>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5E054D91-76EC-0F28-AF6C-0AD9890D8CC0}"/>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86E094C1-EEC8-8153-A9D9-124EC0EDA236}"/>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ABCDC4F5-C5CE-3245-D7D5-DAC78DE72EA3}"/>
              </a:ext>
            </a:extLst>
          </p:cNvPr>
          <p:cNvSpPr txBox="1"/>
          <p:nvPr userDrawn="1"/>
        </p:nvSpPr>
        <p:spPr>
          <a:xfrm>
            <a:off x="1930400" y="-6786"/>
            <a:ext cx="1617565" cy="432000"/>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DE0AE311-3DCD-CEFD-C226-30B1E79C2048}"/>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4FB9854-02BC-80F5-771B-1643A346C4AB}"/>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6D1063E-93B1-EDD6-0731-870D1B4FA64B}"/>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18" name="Group 17">
            <a:extLst>
              <a:ext uri="{FF2B5EF4-FFF2-40B4-BE49-F238E27FC236}">
                <a16:creationId xmlns:a16="http://schemas.microsoft.com/office/drawing/2014/main" id="{BF761977-EA06-CEC2-B902-312FCCE0A309}"/>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BE718F6F-372A-F232-70AA-6605D1CAE0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6B711AB4-4D33-D7E2-E65E-CDAD2E10B2C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D8C62763-3974-4643-D5E0-78C7ACAFE0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AMHS and OP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2" name="Rectangle 1">
            <a:hlinkClick r:id="rId2" action="ppaction://hlinksldjump" tooltip="Benchmarking"/>
            <a:extLst>
              <a:ext uri="{FF2B5EF4-FFF2-40B4-BE49-F238E27FC236}">
                <a16:creationId xmlns:a16="http://schemas.microsoft.com/office/drawing/2014/main" id="{17649042-FD3C-0130-CAB8-17128E61D723}"/>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A5346A3C-6CAD-7240-BC67-6AB65CC1396E}"/>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B14973BF-AE9C-DA31-3ED6-E28FAA7218F3}"/>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ABB19056-5A27-5A72-977C-6E928AEBDB8D}"/>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E6A9DC4B-A8CE-ECAF-8CF2-B361DB30CF6B}"/>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DD282C12-0E28-1F74-8F42-76952BD8E103}"/>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B8619568-6998-98F5-0A9B-C4A47B3BCB52}"/>
              </a:ext>
            </a:extLst>
          </p:cNvPr>
          <p:cNvSpPr txBox="1"/>
          <p:nvPr userDrawn="1"/>
        </p:nvSpPr>
        <p:spPr>
          <a:xfrm>
            <a:off x="366083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1D45ABA-D152-3039-50D8-CA9C6FF86346}"/>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CB8E26D9-0418-CA44-930C-524FB69942FE}"/>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18" name="Group 17">
            <a:extLst>
              <a:ext uri="{FF2B5EF4-FFF2-40B4-BE49-F238E27FC236}">
                <a16:creationId xmlns:a16="http://schemas.microsoft.com/office/drawing/2014/main" id="{88DC95B3-E29C-4CEE-2CBE-13DCCC743203}"/>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C35A503A-A263-B767-95F6-D052D2110A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A625395E-2F32-5EBE-B9BA-2777FB08C1F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605D91DD-6653-6437-2C7C-B085B098D6F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nge over time_n">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7071885" y="-7288"/>
            <a:ext cx="174683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Comparison to other trusts</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5347201"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Change over time</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000971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4730462"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 2024 </a:t>
            </a:r>
            <a:r>
              <a:rPr lang="en-GB" sz="800">
                <a:solidFill>
                  <a:schemeClr val="tx1">
                    <a:lumMod val="75000"/>
                    <a:lumOff val="25000"/>
                  </a:schemeClr>
                </a:solidFill>
                <a:latin typeface="Arial" panose="020B0604020202020204" pitchFamily="34" charset="0"/>
                <a:cs typeface="Arial" panose="020B0604020202020204" pitchFamily="34" charset="0"/>
              </a:rPr>
              <a:t>| RRP | Barnet, Enfield and Haringey Mental Health NHS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7" r:id="rId2"/>
    <p:sldLayoutId id="2147483775" r:id="rId3"/>
    <p:sldLayoutId id="2147483776" r:id="rId4"/>
    <p:sldLayoutId id="2147483774" r:id="rId5"/>
    <p:sldLayoutId id="2147483649" r:id="rId6"/>
    <p:sldLayoutId id="2147483770" r:id="rId7"/>
    <p:sldLayoutId id="2147483771" r:id="rId8"/>
    <p:sldLayoutId id="2147483784" r:id="rId9"/>
    <p:sldLayoutId id="2147483773"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cqc.org.uk/publications/surveys/community-mental-health-survey"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2.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61.xml"/><Relationship Id="rId18" Type="http://schemas.openxmlformats.org/officeDocument/2006/relationships/slide" Target="slide9.xml"/><Relationship Id="rId3" Type="http://schemas.openxmlformats.org/officeDocument/2006/relationships/slide" Target="slide3.xml"/><Relationship Id="rId7" Type="http://schemas.openxmlformats.org/officeDocument/2006/relationships/slide" Target="slide12.xml"/><Relationship Id="rId12" Type="http://schemas.openxmlformats.org/officeDocument/2006/relationships/slide" Target="slide60.xml"/><Relationship Id="rId17" Type="http://schemas.openxmlformats.org/officeDocument/2006/relationships/slide" Target="slide8.xml"/><Relationship Id="rId2" Type="http://schemas.openxmlformats.org/officeDocument/2006/relationships/notesSlide" Target="../notesSlides/notesSlide2.xml"/><Relationship Id="rId16" Type="http://schemas.openxmlformats.org/officeDocument/2006/relationships/slide" Target="slide64.xml"/><Relationship Id="rId20" Type="http://schemas.openxmlformats.org/officeDocument/2006/relationships/slide" Target="slide74.xml"/><Relationship Id="rId1" Type="http://schemas.openxmlformats.org/officeDocument/2006/relationships/slideLayout" Target="../slideLayouts/slideLayout5.xml"/><Relationship Id="rId6" Type="http://schemas.openxmlformats.org/officeDocument/2006/relationships/slide" Target="slide6.xml"/><Relationship Id="rId11" Type="http://schemas.openxmlformats.org/officeDocument/2006/relationships/slide" Target="slide11.xml"/><Relationship Id="rId5" Type="http://schemas.openxmlformats.org/officeDocument/2006/relationships/slide" Target="slide5.xml"/><Relationship Id="rId15" Type="http://schemas.openxmlformats.org/officeDocument/2006/relationships/slide" Target="slide62.xml"/><Relationship Id="rId10" Type="http://schemas.openxmlformats.org/officeDocument/2006/relationships/slide" Target="slide45.xml"/><Relationship Id="rId19" Type="http://schemas.openxmlformats.org/officeDocument/2006/relationships/slide" Target="slide67.xml"/><Relationship Id="rId4" Type="http://schemas.openxmlformats.org/officeDocument/2006/relationships/slide" Target="slide4.xml"/><Relationship Id="rId9" Type="http://schemas.openxmlformats.org/officeDocument/2006/relationships/slide" Target="slide15.xml"/><Relationship Id="rId14" Type="http://schemas.openxmlformats.org/officeDocument/2006/relationships/slide" Target="slide66.xml"/></Relationships>
</file>

<file path=ppt/slides/_rels/slide2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chart" Target="../charts/chart12.xml"/></Relationships>
</file>

<file path=ppt/slides/_rels/slide23.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25.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chart" Target="../charts/chart22.xml"/><Relationship Id="rId5" Type="http://schemas.openxmlformats.org/officeDocument/2006/relationships/chart" Target="../charts/chart21.xml"/><Relationship Id="rId4" Type="http://schemas.openxmlformats.org/officeDocument/2006/relationships/chart" Target="../charts/chart20.xml"/></Relationships>
</file>

<file path=ppt/slides/_rels/slide27.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chart" Target="../charts/chart28.xml"/></Relationships>
</file>

<file path=ppt/slides/_rels/slide32.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chart" Target="../charts/chart31.xml"/></Relationships>
</file>

<file path=ppt/slides/_rels/slide34.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chart" Target="../charts/chart36.xml"/><Relationship Id="rId5" Type="http://schemas.openxmlformats.org/officeDocument/2006/relationships/chart" Target="../charts/chart35.xml"/><Relationship Id="rId4" Type="http://schemas.openxmlformats.org/officeDocument/2006/relationships/chart" Target="../charts/chart34.xml"/></Relationships>
</file>

<file path=ppt/slides/_rels/slide36.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chart" Target="../charts/chart3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chart" Target="../charts/chart41.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chart" Target="../charts/chart44.xml"/></Relationships>
</file>

<file path=ppt/slides/_rels/slide41.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chart" Target="../charts/chart47.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chart" Target="../charts/chart52.xml"/><Relationship Id="rId5" Type="http://schemas.openxmlformats.org/officeDocument/2006/relationships/chart" Target="../charts/chart51.xml"/><Relationship Id="rId4" Type="http://schemas.openxmlformats.org/officeDocument/2006/relationships/chart" Target="../charts/chart50.xml"/></Relationships>
</file>

<file path=ppt/slides/_rels/slide48.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https://www.cqc.org.uk/publications/surveys/community-mental-health-survey" TargetMode="External"/><Relationship Id="rId5" Type="http://schemas.openxmlformats.org/officeDocument/2006/relationships/slide" Target="slide9.xml"/><Relationship Id="rId4" Type="http://schemas.openxmlformats.org/officeDocument/2006/relationships/hyperlink" Target="https://nhssurveys.org/wp-content/surveys/05-community-mental-health/04-analysis-reporting/2024/Scored%20Questionnaire.pdf"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openxmlformats.org/officeDocument/2006/relationships/chart" Target="../charts/chart57.xml"/><Relationship Id="rId4" Type="http://schemas.openxmlformats.org/officeDocument/2006/relationships/chart" Target="../charts/chart5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chart" Target="../charts/chart62.xml"/></Relationships>
</file>

<file path=ppt/slides/_rels/slide58.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chart" Target="../charts/chart64.xml"/><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slide" Target="slide12.xml"/><Relationship Id="rId7" Type="http://schemas.openxmlformats.org/officeDocument/2006/relationships/hyperlink" Target="https://www.cqc.org.uk/what-we-do/how-we-use-information/using-data-monitor-services"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5-community-mental-health/" TargetMode="External"/><Relationship Id="rId4" Type="http://schemas.openxmlformats.org/officeDocument/2006/relationships/hyperlink" Target="http://www.cqc.org.uk/cmhsurvey"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6" name="title">
            <a:extLst>
              <a:ext uri="{FF2B5EF4-FFF2-40B4-BE49-F238E27FC236}">
                <a16:creationId xmlns:a16="http://schemas.microsoft.com/office/drawing/2014/main" id="{035DDD6A-99E3-D9F2-C778-8F757D508566}"/>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Barnet, Enfield and Haringey Mental Health NHS Trust</a:t>
            </a:r>
            <a:endParaRPr lang="en-GB" sz="3200" dirty="0">
              <a:latin typeface="Arial" panose="020B0604020202020204" pitchFamily="34" charset="0"/>
              <a:cs typeface="Arial" panose="020B0604020202020204" pitchFamily="34" charset="0"/>
            </a:endParaRPr>
          </a:p>
        </p:txBody>
      </p:sp>
      <p:sp>
        <p:nvSpPr>
          <p:cNvPr id="7" name="Title 4" descr="&#10;">
            <a:extLst>
              <a:ext uri="{FF2B5EF4-FFF2-40B4-BE49-F238E27FC236}">
                <a16:creationId xmlns:a16="http://schemas.microsoft.com/office/drawing/2014/main" id="{BF3941F3-6B3B-45CB-0812-74D00A08928E}"/>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NHS Community Mental Health Survey</a:t>
            </a:r>
            <a:br>
              <a:rPr lang="en-GB" sz="4000" dirty="0"/>
            </a:br>
            <a:r>
              <a:rPr lang="en-GB" sz="4000" dirty="0"/>
              <a:t>Assessment Service Groups (ASG)</a:t>
            </a:r>
          </a:p>
          <a:p>
            <a:r>
              <a:rPr lang="en-GB" sz="4000" dirty="0"/>
              <a:t>Benchmark Report 2024</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0A34B-6FBA-0784-9582-4E5D9106358A}"/>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94E585F-6B0D-4395-D8C3-2FF84C57502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816D830E-D624-4572-4EC3-DFCA10DC211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10" name="Title 4">
            <a:extLst>
              <a:ext uri="{FF2B5EF4-FFF2-40B4-BE49-F238E27FC236}">
                <a16:creationId xmlns:a16="http://schemas.microsoft.com/office/drawing/2014/main" id="{BE06849E-F010-1E4E-C7DC-AF924BB70C2E}"/>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dirty="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Tree>
    <p:extLst>
      <p:ext uri="{BB962C8B-B14F-4D97-AF65-F5344CB8AC3E}">
        <p14:creationId xmlns:p14="http://schemas.microsoft.com/office/powerpoint/2010/main" val="275532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32214"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questions are scored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23220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20367" y="61752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‘Scoring and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419999"/>
                </a:highlight>
                <a:latin typeface="Arial" panose="020B0604020202020204" pitchFamily="34" charset="0"/>
                <a:cs typeface="Arial" panose="020B0604020202020204" pitchFamily="34" charset="0"/>
              </a:rPr>
              <a:t>dark green section</a:t>
            </a:r>
            <a:r>
              <a:rPr lang="en-GB" sz="1200" b="1" dirty="0">
                <a:solidFill>
                  <a:schemeClr val="bg1"/>
                </a:solidFill>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5FBD83"/>
                </a:highlight>
                <a:latin typeface="Arial" panose="020B0604020202020204" pitchFamily="34" charset="0"/>
                <a:cs typeface="Arial" panose="020B0604020202020204" pitchFamily="34" charset="0"/>
              </a:rPr>
              <a:t>mid-green section </a:t>
            </a:r>
            <a:r>
              <a:rPr lang="en-GB" sz="12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A9D18E"/>
                </a:highlight>
                <a:latin typeface="Arial" panose="020B0604020202020204" pitchFamily="34" charset="0"/>
                <a:cs typeface="Arial" panose="020B0604020202020204" pitchFamily="34" charset="0"/>
              </a:rPr>
              <a:t>light green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D9D9D9"/>
                </a:highlight>
                <a:latin typeface="Arial" panose="020B0604020202020204" pitchFamily="34" charset="0"/>
                <a:cs typeface="Arial" panose="020B0604020202020204" pitchFamily="34" charset="0"/>
              </a:rPr>
              <a:t>grey section</a:t>
            </a:r>
            <a:r>
              <a:rPr lang="en-GB" sz="12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FD966"/>
                </a:highlight>
                <a:latin typeface="Arial" panose="020B0604020202020204" pitchFamily="34" charset="0"/>
                <a:cs typeface="Arial" panose="020B0604020202020204" pitchFamily="34" charset="0"/>
              </a:rPr>
              <a:t>yellow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1BE48"/>
                </a:highlight>
                <a:latin typeface="Arial" panose="020B0604020202020204" pitchFamily="34" charset="0"/>
                <a:cs typeface="Arial" panose="020B0604020202020204" pitchFamily="34" charset="0"/>
              </a:rPr>
              <a:t>light orange section</a:t>
            </a:r>
            <a:r>
              <a:rPr lang="en-GB" sz="1200" dirty="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E87722"/>
                </a:highlight>
                <a:latin typeface="Arial" panose="020B0604020202020204" pitchFamily="34" charset="0"/>
                <a:cs typeface="Arial" panose="020B0604020202020204" pitchFamily="34" charset="0"/>
              </a:rPr>
              <a:t>dark orange section</a:t>
            </a:r>
            <a:r>
              <a:rPr lang="en-GB" sz="1200" dirty="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dirty="0">
                <a:latin typeface="Arial" panose="020B0604020202020204" pitchFamily="34" charset="0"/>
                <a:cs typeface="Arial" panose="020B0604020202020204" pitchFamily="34" charset="0"/>
              </a:rPr>
              <a:t>These groupings are based on a rigorous statistical analysis of the data termed the ‘</a:t>
            </a:r>
            <a:r>
              <a:rPr lang="en-GB" sz="1200" dirty="0">
                <a:latin typeface="Arial" panose="020B0604020202020204" pitchFamily="34" charset="0"/>
                <a:cs typeface="Arial" panose="020B0604020202020204" pitchFamily="34" charset="0"/>
                <a:hlinkClick r:id="rId3" action="ppaction://hlinksldjump"/>
              </a:rPr>
              <a:t>expected range’ technique</a:t>
            </a:r>
            <a:r>
              <a:rPr lang="en-GB" sz="1200" dirty="0">
                <a:latin typeface="Arial" panose="020B0604020202020204" pitchFamily="34" charset="0"/>
                <a:cs typeface="Arial" panose="020B0604020202020204" pitchFamily="34" charset="0"/>
              </a:rPr>
              <a:t>.</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Rectangle 7" descr="Border box" title="Decorative">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Picture 4">
            <a:extLst>
              <a:ext uri="{FF2B5EF4-FFF2-40B4-BE49-F238E27FC236}">
                <a16:creationId xmlns:a16="http://schemas.microsoft.com/office/drawing/2014/main" id="{F486CE14-EA8C-816B-0371-E149D6F6F149}"/>
              </a:ext>
            </a:extLst>
          </p:cNvPr>
          <p:cNvPicPr>
            <a:picLocks noChangeAspect="1"/>
          </p:cNvPicPr>
          <p:nvPr/>
        </p:nvPicPr>
        <p:blipFill>
          <a:blip r:embed="rId4"/>
          <a:stretch>
            <a:fillRect/>
          </a:stretch>
        </p:blipFill>
        <p:spPr>
          <a:xfrm>
            <a:off x="5995962" y="4665308"/>
            <a:ext cx="5801876" cy="1714538"/>
          </a:xfrm>
          <a:prstGeom prst="rect">
            <a:avLst/>
          </a:prstGeom>
        </p:spPr>
      </p:pic>
      <p:pic>
        <p:nvPicPr>
          <p:cNvPr id="11" name="Picture 10">
            <a:extLst>
              <a:ext uri="{FF2B5EF4-FFF2-40B4-BE49-F238E27FC236}">
                <a16:creationId xmlns:a16="http://schemas.microsoft.com/office/drawing/2014/main" id="{5E19CDF4-1339-959C-5863-EF7CA2E20606}"/>
              </a:ext>
            </a:extLst>
          </p:cNvPr>
          <p:cNvPicPr>
            <a:picLocks noChangeAspect="1"/>
          </p:cNvPicPr>
          <p:nvPr/>
        </p:nvPicPr>
        <p:blipFill>
          <a:blip r:embed="rId5"/>
          <a:stretch>
            <a:fillRect/>
          </a:stretch>
        </p:blipFill>
        <p:spPr>
          <a:xfrm>
            <a:off x="5995961" y="1831598"/>
            <a:ext cx="5797966" cy="2264541"/>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44458" y="611752"/>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6" name="Rectangle 5">
            <a:extLst>
              <a:ext uri="{FF2B5EF4-FFF2-40B4-BE49-F238E27FC236}">
                <a16:creationId xmlns:a16="http://schemas.microsoft.com/office/drawing/2014/main" id="{349E5466-CC81-455D-BF20-84AED778DC5D}"/>
              </a:ext>
            </a:extLst>
          </p:cNvPr>
          <p:cNvSpPr/>
          <p:nvPr/>
        </p:nvSpPr>
        <p:spPr>
          <a:xfrm>
            <a:off x="419970" y="1265802"/>
            <a:ext cx="11327572" cy="3970318"/>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dirty="0">
                <a:latin typeface="Arial" panose="020B0604020202020204" pitchFamily="34" charset="0"/>
                <a:cs typeface="Arial" panose="020B0604020202020204" pitchFamily="34" charset="0"/>
                <a:hlinkClick r:id="rId3"/>
              </a:rPr>
              <a:t>NHS Surveys website</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 slides are included in the Older People’s Mental Health Services section due to low base sizes and suppression of the results. </a:t>
            </a:r>
          </a:p>
        </p:txBody>
      </p:sp>
    </p:spTree>
    <p:extLst>
      <p:ext uri="{BB962C8B-B14F-4D97-AF65-F5344CB8AC3E}">
        <p14:creationId xmlns:p14="http://schemas.microsoft.com/office/powerpoint/2010/main" val="1953121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C849A-E19A-2EF6-A568-1B71A394E0C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5F8C9E-7B87-8E8F-27FD-4B81F0C6E055}"/>
              </a:ext>
            </a:extLst>
          </p:cNvPr>
          <p:cNvSpPr>
            <a:spLocks noGrp="1"/>
          </p:cNvSpPr>
          <p:nvPr>
            <p:ph type="title" idx="4294967295"/>
          </p:nvPr>
        </p:nvSpPr>
        <p:spPr>
          <a:xfrm>
            <a:off x="469933" y="702659"/>
            <a:ext cx="11417300" cy="654050"/>
          </a:xfrm>
        </p:spPr>
        <p:txBody>
          <a:bodyPr>
            <a:noAutofit/>
          </a:bodyPr>
          <a:lstStyle/>
          <a:p>
            <a:r>
              <a:rPr lang="en-GB" sz="2800" b="1" dirty="0">
                <a:solidFill>
                  <a:srgbClr val="6D276A"/>
                </a:solidFill>
                <a:latin typeface="Arial" panose="020B0604020202020204" pitchFamily="34" charset="0"/>
                <a:cs typeface="Arial" panose="020B0604020202020204" pitchFamily="34" charset="0"/>
              </a:rPr>
              <a:t>How to interpret charts in the Older People’s Mental Health Services section</a:t>
            </a:r>
          </a:p>
        </p:txBody>
      </p:sp>
      <p:sp>
        <p:nvSpPr>
          <p:cNvPr id="45" name="Slide Number Placeholder 1">
            <a:extLst>
              <a:ext uri="{FF2B5EF4-FFF2-40B4-BE49-F238E27FC236}">
                <a16:creationId xmlns:a16="http://schemas.microsoft.com/office/drawing/2014/main" id="{96A02BA9-DBFC-0E2A-2DAF-5CB4D729234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55521E0D-FA4A-E521-D41E-56D6AE93AAD8}"/>
              </a:ext>
            </a:extLst>
          </p:cNvPr>
          <p:cNvSpPr/>
          <p:nvPr/>
        </p:nvSpPr>
        <p:spPr>
          <a:xfrm>
            <a:off x="468997" y="1590556"/>
            <a:ext cx="10798442" cy="2031325"/>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This Older People’s Mental Health Services section provides information on how the individual question score for your trust compares to the range of scores achieved by all trusts with Older People’s Mental Health Services data, using the expected range technique.   </a:t>
            </a:r>
          </a:p>
          <a:p>
            <a:pPr>
              <a:spcBef>
                <a:spcPts val="600"/>
              </a:spcBef>
              <a:spcAft>
                <a:spcPts val="600"/>
              </a:spcAft>
            </a:pPr>
            <a:r>
              <a:rPr lang="en-GB" sz="1200" dirty="0">
                <a:latin typeface="Arial" panose="020B0604020202020204" pitchFamily="34" charset="0"/>
                <a:cs typeface="Arial" panose="020B0604020202020204" pitchFamily="34" charset="0"/>
              </a:rPr>
              <a:t>The black star in the chart shows the score for your trust for each evaluative question, while the blue line shows the national average. The number of responses received for each evaluative question, your trust’s score, the national average and lowest and highest scores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scores are provided for the Older People’s Mental Health Services section due to low base sizes.</a:t>
            </a:r>
          </a:p>
          <a:p>
            <a:pPr>
              <a:spcBef>
                <a:spcPts val="600"/>
              </a:spcBef>
              <a:spcAft>
                <a:spcPts val="600"/>
              </a:spcAft>
            </a:pPr>
            <a:r>
              <a:rPr lang="en-GB" sz="1200" dirty="0">
                <a:latin typeface="Arial" panose="020B0604020202020204" pitchFamily="34" charset="0"/>
                <a:cs typeface="Arial" panose="020B0604020202020204" pitchFamily="34" charset="0"/>
              </a:rPr>
              <a:t> The following questions are not included in this section due to a low number of responses: Q6, Q7, Q15, Q17, Q22_1, Q22_2, Q22_3, Q22_4, Q26, Q29, Q31, Q32, Q38. As a result, sections 1, 5, 6 and 7 have been removed as the questions that constitute these sections have been removed. </a:t>
            </a:r>
          </a:p>
        </p:txBody>
      </p:sp>
      <p:sp>
        <p:nvSpPr>
          <p:cNvPr id="6" name="Rectangle 5">
            <a:extLst>
              <a:ext uri="{FF2B5EF4-FFF2-40B4-BE49-F238E27FC236}">
                <a16:creationId xmlns:a16="http://schemas.microsoft.com/office/drawing/2014/main" id="{09CA1A99-BE7A-70E7-8150-BCE0F4EA0638}"/>
              </a:ext>
            </a:extLst>
          </p:cNvPr>
          <p:cNvSpPr/>
          <p:nvPr/>
        </p:nvSpPr>
        <p:spPr>
          <a:xfrm>
            <a:off x="628769" y="3786156"/>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EC801F21-DB45-FD73-C376-1675A1CABA08}"/>
              </a:ext>
            </a:extLst>
          </p:cNvPr>
          <p:cNvPicPr>
            <a:picLocks noChangeAspect="1"/>
          </p:cNvPicPr>
          <p:nvPr/>
        </p:nvPicPr>
        <p:blipFill>
          <a:blip r:embed="rId3"/>
          <a:stretch>
            <a:fillRect/>
          </a:stretch>
        </p:blipFill>
        <p:spPr>
          <a:xfrm>
            <a:off x="741600" y="3930746"/>
            <a:ext cx="10104434" cy="1752979"/>
          </a:xfrm>
          <a:prstGeom prst="rect">
            <a:avLst/>
          </a:prstGeom>
        </p:spPr>
      </p:pic>
    </p:spTree>
    <p:extLst>
      <p:ext uri="{BB962C8B-B14F-4D97-AF65-F5344CB8AC3E}">
        <p14:creationId xmlns:p14="http://schemas.microsoft.com/office/powerpoint/2010/main" val="477476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B413278C-99FC-EA21-3FB0-ABEE3226E4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065876C5-FAE3-F35E-1911-D90177BDE1AB}"/>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554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A909A451-E3B1-40E2-8A67-56560CDF6D13}"/>
              </a:ext>
            </a:extLst>
          </p:cNvPr>
          <p:cNvSpPr txBox="1"/>
          <p:nvPr/>
        </p:nvSpPr>
        <p:spPr>
          <a:xfrm>
            <a:off x="419970" y="1139144"/>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A9C98ACC-20AE-4EE0-AA3A-275548677E72}"/>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8" name="s1" descr="A bar chart showing the range of section scores for all NHS trusts for Section 1 (Health and social care workers).">
            <a:extLst>
              <a:ext uri="{FF2B5EF4-FFF2-40B4-BE49-F238E27FC236}">
                <a16:creationId xmlns:a16="http://schemas.microsoft.com/office/drawing/2014/main" id="{71676C97-9C01-496F-BA4A-E177732A5F09}"/>
              </a:ext>
            </a:extLst>
          </p:cNvPr>
          <p:cNvGraphicFramePr/>
          <p:nvPr>
            <p:extLst>
              <p:ext uri="{D42A27DB-BD31-4B8C-83A1-F6EECF244321}">
                <p14:modId xmlns:p14="http://schemas.microsoft.com/office/powerpoint/2010/main" val="174682699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section_table"/>
          <p:cNvGraphicFramePr>
            <a:graphicFrameLocks noGrp="1"/>
          </p:cNvGraphicFramePr>
          <p:nvPr>
            <p:extLst>
              <p:ext uri="{D42A27DB-BD31-4B8C-83A1-F6EECF244321}">
                <p14:modId xmlns:p14="http://schemas.microsoft.com/office/powerpoint/2010/main" val="1104288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No section score due to low number of responses</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a:extLst>
              <a:ext uri="{FF2B5EF4-FFF2-40B4-BE49-F238E27FC236}">
                <a16:creationId xmlns:a16="http://schemas.microsoft.com/office/drawing/2014/main" id="{A767872D-3834-6C02-3228-57CC8434AC54}"/>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 Support while waiting </a:t>
            </a:r>
          </a:p>
        </p:txBody>
      </p:sp>
      <p:sp>
        <p:nvSpPr>
          <p:cNvPr id="3" name="TextBox 2">
            <a:extLst>
              <a:ext uri="{FF2B5EF4-FFF2-40B4-BE49-F238E27FC236}">
                <a16:creationId xmlns:a16="http://schemas.microsoft.com/office/drawing/2014/main" id="{BAAB6C33-712E-069F-2675-CF246039E810}"/>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Q7" descr="A chart showing how your Trust scored for Q8 compared with other trusts that took part; using the ‘expected range’ analysis technique. ">
            <a:extLst>
              <a:ext uri="{FF2B5EF4-FFF2-40B4-BE49-F238E27FC236}">
                <a16:creationId xmlns:a16="http://schemas.microsoft.com/office/drawing/2014/main" id="{98788DA1-4363-4CA7-A414-68A6ED90B11A}"/>
              </a:ext>
            </a:extLst>
          </p:cNvPr>
          <p:cNvGraphicFramePr>
            <a:graphicFrameLocks/>
          </p:cNvGraphicFramePr>
          <p:nvPr>
            <p:extLst>
              <p:ext uri="{D42A27DB-BD31-4B8C-83A1-F6EECF244321}">
                <p14:modId xmlns:p14="http://schemas.microsoft.com/office/powerpoint/2010/main" val="1365347437"/>
              </p:ext>
            </p:extLst>
          </p:nvPr>
        </p:nvGraphicFramePr>
        <p:xfrm>
          <a:off x="140733" y="2241672"/>
          <a:ext cx="8246527" cy="2184024"/>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13199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5" name="Group 4" descr="A chart showing how your Trust scored for Q7 compared with other trusts that took part; using the ‘expected range’ analysis technique. ">
            <a:extLst>
              <a:ext uri="{FF2B5EF4-FFF2-40B4-BE49-F238E27FC236}">
                <a16:creationId xmlns:a16="http://schemas.microsoft.com/office/drawing/2014/main" id="{96B6760A-A8D4-4213-A0F1-27467148A5A6}"/>
              </a:ext>
            </a:extLst>
          </p:cNvPr>
          <p:cNvGrpSpPr/>
          <p:nvPr/>
        </p:nvGrpSpPr>
        <p:grpSpPr>
          <a:xfrm>
            <a:off x="140733" y="1598376"/>
            <a:ext cx="8246527" cy="1632504"/>
            <a:chOff x="380078" y="1436456"/>
            <a:chExt cx="8246527" cy="1632504"/>
          </a:xfrm>
        </p:grpSpPr>
        <p:graphicFrame>
          <p:nvGraphicFramePr>
            <p:cNvPr id="11" name="Q6">
              <a:extLst>
                <a:ext uri="{FF2B5EF4-FFF2-40B4-BE49-F238E27FC236}">
                  <a16:creationId xmlns:a16="http://schemas.microsoft.com/office/drawing/2014/main" id="{4647D9F7-FB19-42E0-AFE3-E737CF1F73AF}"/>
                </a:ext>
              </a:extLst>
            </p:cNvPr>
            <p:cNvGraphicFramePr/>
            <p:nvPr>
              <p:extLst>
                <p:ext uri="{D42A27DB-BD31-4B8C-83A1-F6EECF244321}">
                  <p14:modId xmlns:p14="http://schemas.microsoft.com/office/powerpoint/2010/main" val="3540523601"/>
                </p:ext>
              </p:extLst>
            </p:nvPr>
          </p:nvGraphicFramePr>
          <p:xfrm>
            <a:off x="380078" y="1436456"/>
            <a:ext cx="8246527" cy="1632504"/>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angle 11">
              <a:extLst>
                <a:ext uri="{FF2B5EF4-FFF2-40B4-BE49-F238E27FC236}">
                  <a16:creationId xmlns:a16="http://schemas.microsoft.com/office/drawing/2014/main" id="{65B13D04-C6A7-4775-B8F4-D67398ECB552}"/>
                </a:ext>
              </a:extLst>
            </p:cNvPr>
            <p:cNvSpPr/>
            <p:nvPr/>
          </p:nvSpPr>
          <p:spPr>
            <a:xfrm>
              <a:off x="6685524" y="192226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dirty="0"/>
            </a:p>
          </p:txBody>
        </p:sp>
      </p:grpSp>
      <p:graphicFrame>
        <p:nvGraphicFramePr>
          <p:cNvPr id="21" name="table" descr="Number of respondents, Trust score, National average, lowest trust score, highest trust score shown for Q7, Q8 and Q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241451893"/>
              </p:ext>
            </p:extLst>
          </p:nvPr>
        </p:nvGraphicFramePr>
        <p:xfrm>
          <a:off x="8622363" y="1804252"/>
          <a:ext cx="3366670" cy="222208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3557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95108">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497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7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BCCB6C95-3102-4363-8D03-113390A31B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16" name="TextBox 15">
            <a:extLst>
              <a:ext uri="{FF2B5EF4-FFF2-40B4-BE49-F238E27FC236}">
                <a16:creationId xmlns:a16="http://schemas.microsoft.com/office/drawing/2014/main" id="{6EAFBB15-8845-4AAB-B2F1-973F2F3D6A74}"/>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2" descr="A bar chart showing the range of section scores for all NHS trusts for Section 1 (Health and social care workers).">
            <a:extLst>
              <a:ext uri="{FF2B5EF4-FFF2-40B4-BE49-F238E27FC236}">
                <a16:creationId xmlns:a16="http://schemas.microsoft.com/office/drawing/2014/main" id="{0DF04CDE-6BAC-4839-A3A6-44D677617CA8}"/>
              </a:ext>
            </a:extLst>
          </p:cNvPr>
          <p:cNvGraphicFramePr/>
          <p:nvPr>
            <p:extLst>
              <p:ext uri="{D42A27DB-BD31-4B8C-83A1-F6EECF244321}">
                <p14:modId xmlns:p14="http://schemas.microsoft.com/office/powerpoint/2010/main" val="356668041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section_table"/>
          <p:cNvGraphicFramePr>
            <a:graphicFrameLocks noGrp="1"/>
          </p:cNvGraphicFramePr>
          <p:nvPr>
            <p:extLst>
              <p:ext uri="{D42A27DB-BD31-4B8C-83A1-F6EECF244321}">
                <p14:modId xmlns:p14="http://schemas.microsoft.com/office/powerpoint/2010/main" val="273715114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5.9</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0C0E90B3-4FE5-40EA-B1BC-96D00731C97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2. Mental Health Team </a:t>
            </a:r>
          </a:p>
        </p:txBody>
      </p:sp>
      <p:sp>
        <p:nvSpPr>
          <p:cNvPr id="3" name="TextBox 2">
            <a:extLst>
              <a:ext uri="{FF2B5EF4-FFF2-40B4-BE49-F238E27FC236}">
                <a16:creationId xmlns:a16="http://schemas.microsoft.com/office/drawing/2014/main" id="{BC614320-9801-1A9C-5727-754366A4D7C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BA3FE576-CD46-4CD9-A69D-C73456D6E5CE}"/>
              </a:ext>
            </a:extLst>
          </p:cNvPr>
          <p:cNvGraphicFramePr>
            <a:graphicFrameLocks/>
          </p:cNvGraphicFramePr>
          <p:nvPr>
            <p:extLst>
              <p:ext uri="{D42A27DB-BD31-4B8C-83A1-F6EECF244321}">
                <p14:modId xmlns:p14="http://schemas.microsoft.com/office/powerpoint/2010/main" val="2958984730"/>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3611898993"/>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3337163576"/>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3012" y="1436456"/>
            <a:ext cx="8246527" cy="1764000"/>
            <a:chOff x="380078" y="1436456"/>
            <a:chExt cx="8246527" cy="1510591"/>
          </a:xfrm>
        </p:grpSpPr>
        <p:graphicFrame>
          <p:nvGraphicFramePr>
            <p:cNvPr id="15" name="Q8">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268686468"/>
                </p:ext>
              </p:extLst>
            </p:nvPr>
          </p:nvGraphicFramePr>
          <p:xfrm>
            <a:off x="380078" y="1436456"/>
            <a:ext cx="8246527" cy="1510591"/>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E375D595-BFBD-4F4A-97EF-E8F78139FB72}"/>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D9646F80-D041-4D85-BBCC-9C0E4B2C85C6}"/>
              </a:ext>
            </a:extLst>
          </p:cNvPr>
          <p:cNvSpPr>
            <a:spLocks noGrp="1"/>
          </p:cNvSpPr>
          <p:nvPr>
            <p:ph type="title" idx="4294967295"/>
          </p:nvPr>
        </p:nvSpPr>
        <p:spPr>
          <a:xfrm>
            <a:off x="451930" y="58689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514CD6B0-AB82-DE51-77EA-4C7E319CF362}"/>
              </a:ext>
            </a:extLst>
          </p:cNvPr>
          <p:cNvGraphicFramePr>
            <a:graphicFrameLocks noGrp="1"/>
          </p:cNvGraphicFramePr>
          <p:nvPr>
            <p:extLst>
              <p:ext uri="{D42A27DB-BD31-4B8C-83A1-F6EECF244321}">
                <p14:modId xmlns:p14="http://schemas.microsoft.com/office/powerpoint/2010/main" val="1474000190"/>
              </p:ext>
            </p:extLst>
          </p:nvPr>
        </p:nvGraphicFramePr>
        <p:xfrm>
          <a:off x="8585541" y="2032000"/>
          <a:ext cx="3380962" cy="401504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6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14916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41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13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5840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Contents</a:t>
            </a:r>
          </a:p>
        </p:txBody>
      </p:sp>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dirty="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7" name="Arrow: Right 6">
            <a:extLst>
              <a:ext uri="{FF2B5EF4-FFF2-40B4-BE49-F238E27FC236}">
                <a16:creationId xmlns:a16="http://schemas.microsoft.com/office/drawing/2014/main" id="{969FBB47-27EA-E72A-0FE7-B5A00A0FD08B}"/>
              </a:ext>
              <a:ext uri="{C183D7F6-B498-43B3-948B-1728B52AA6E4}">
                <adec:decorative xmlns:adec="http://schemas.microsoft.com/office/drawing/2017/decorative" val="1"/>
              </a:ext>
            </a:extLst>
          </p:cNvPr>
          <p:cNvSpPr/>
          <p:nvPr/>
        </p:nvSpPr>
        <p:spPr>
          <a:xfrm>
            <a:off x="1113850" y="959447"/>
            <a:ext cx="10754822"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2" name="Group 11">
            <a:extLst>
              <a:ext uri="{FF2B5EF4-FFF2-40B4-BE49-F238E27FC236}">
                <a16:creationId xmlns:a16="http://schemas.microsoft.com/office/drawing/2014/main" id="{05A0965C-01B0-6214-2423-970A2105207B}"/>
              </a:ext>
            </a:extLst>
          </p:cNvPr>
          <p:cNvGrpSpPr/>
          <p:nvPr/>
        </p:nvGrpSpPr>
        <p:grpSpPr>
          <a:xfrm>
            <a:off x="1533737" y="878512"/>
            <a:ext cx="1731876" cy="2121248"/>
            <a:chOff x="628769" y="884677"/>
            <a:chExt cx="1731876" cy="1764444"/>
          </a:xfrm>
        </p:grpSpPr>
        <p:sp>
          <p:nvSpPr>
            <p:cNvPr id="17" name="Rectangle 16" descr="Background &amp; methodology&#10;" title="Section 1">
              <a:hlinkClick r:id="rId3" action="ppaction://hlinksldjump"/>
              <a:extLst>
                <a:ext uri="{FF2B5EF4-FFF2-40B4-BE49-F238E27FC236}">
                  <a16:creationId xmlns:a16="http://schemas.microsoft.com/office/drawing/2014/main" id="{370AF834-0347-44E5-B067-773DCB2CD1D2}"/>
                </a:ext>
              </a:extLst>
            </p:cNvPr>
            <p:cNvSpPr/>
            <p:nvPr/>
          </p:nvSpPr>
          <p:spPr>
            <a:xfrm>
              <a:off x="628769" y="884677"/>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3" name="Rectangle 2">
              <a:hlinkClick r:id="rId4" action="ppaction://hlinksldjump"/>
              <a:extLst>
                <a:ext uri="{FF2B5EF4-FFF2-40B4-BE49-F238E27FC236}">
                  <a16:creationId xmlns:a16="http://schemas.microsoft.com/office/drawing/2014/main" id="{E59241EA-F44E-C9EA-EFB8-98B7292FFC8B}"/>
                </a:ext>
              </a:extLst>
            </p:cNvPr>
            <p:cNvSpPr/>
            <p:nvPr/>
          </p:nvSpPr>
          <p:spPr>
            <a:xfrm>
              <a:off x="628769" y="1613713"/>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5" name="Rectangle 4">
              <a:hlinkClick r:id="rId5" action="ppaction://hlinksldjump"/>
              <a:extLst>
                <a:ext uri="{FF2B5EF4-FFF2-40B4-BE49-F238E27FC236}">
                  <a16:creationId xmlns:a16="http://schemas.microsoft.com/office/drawing/2014/main" id="{6C1871B8-5E65-939D-E234-B81B00CA2294}"/>
                </a:ext>
              </a:extLst>
            </p:cNvPr>
            <p:cNvSpPr/>
            <p:nvPr/>
          </p:nvSpPr>
          <p:spPr>
            <a:xfrm>
              <a:off x="628769" y="1956517"/>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6" name="Rectangle 5">
              <a:hlinkClick r:id="rId6" action="ppaction://hlinksldjump"/>
              <a:extLst>
                <a:ext uri="{FF2B5EF4-FFF2-40B4-BE49-F238E27FC236}">
                  <a16:creationId xmlns:a16="http://schemas.microsoft.com/office/drawing/2014/main" id="{32298536-3B14-D696-C4DC-3332F5E52636}"/>
                </a:ext>
              </a:extLst>
            </p:cNvPr>
            <p:cNvSpPr/>
            <p:nvPr/>
          </p:nvSpPr>
          <p:spPr>
            <a:xfrm>
              <a:off x="628769" y="2289121"/>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grpSp>
      <p:grpSp>
        <p:nvGrpSpPr>
          <p:cNvPr id="69" name="Group 68">
            <a:extLst>
              <a:ext uri="{FF2B5EF4-FFF2-40B4-BE49-F238E27FC236}">
                <a16:creationId xmlns:a16="http://schemas.microsoft.com/office/drawing/2014/main" id="{720EC99E-13AD-268F-A000-6C58EACABB99}"/>
              </a:ext>
            </a:extLst>
          </p:cNvPr>
          <p:cNvGrpSpPr/>
          <p:nvPr/>
        </p:nvGrpSpPr>
        <p:grpSpPr>
          <a:xfrm>
            <a:off x="5587268" y="878512"/>
            <a:ext cx="1735992" cy="2756172"/>
            <a:chOff x="4546659" y="912106"/>
            <a:chExt cx="1735992" cy="2663328"/>
          </a:xfrm>
        </p:grpSpPr>
        <p:sp>
          <p:nvSpPr>
            <p:cNvPr id="26" name="Rectangle 25">
              <a:hlinkClick r:id="rId7" action="ppaction://hlinksldjump"/>
              <a:extLst>
                <a:ext uri="{FF2B5EF4-FFF2-40B4-BE49-F238E27FC236}">
                  <a16:creationId xmlns:a16="http://schemas.microsoft.com/office/drawing/2014/main" id="{1B81EB17-947F-D5B4-1DB0-378E2A143214}"/>
                </a:ext>
              </a:extLst>
            </p:cNvPr>
            <p:cNvSpPr/>
            <p:nvPr/>
          </p:nvSpPr>
          <p:spPr>
            <a:xfrm>
              <a:off x="4546659" y="2035751"/>
              <a:ext cx="1731600" cy="31533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25" name="Rectangle 24" descr="Benchmarking" title="Section 3">
              <a:hlinkClick r:id="rId8" action="ppaction://hlinksldjump"/>
              <a:extLst>
                <a:ext uri="{FF2B5EF4-FFF2-40B4-BE49-F238E27FC236}">
                  <a16:creationId xmlns:a16="http://schemas.microsoft.com/office/drawing/2014/main" id="{EA1645F7-304F-4EE5-A389-9616276616EB}"/>
                </a:ext>
              </a:extLst>
            </p:cNvPr>
            <p:cNvSpPr/>
            <p:nvPr/>
          </p:nvSpPr>
          <p:spPr>
            <a:xfrm>
              <a:off x="4550775" y="912106"/>
              <a:ext cx="1731876" cy="82068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29" name="Rectangle 28">
              <a:hlinkClick r:id="rId9" action="ppaction://hlinksldjump"/>
              <a:extLst>
                <a:ext uri="{FF2B5EF4-FFF2-40B4-BE49-F238E27FC236}">
                  <a16:creationId xmlns:a16="http://schemas.microsoft.com/office/drawing/2014/main" id="{0CA15BC4-4E0F-48CF-99A0-B1C9706DE620}"/>
                </a:ext>
              </a:extLst>
            </p:cNvPr>
            <p:cNvSpPr/>
            <p:nvPr/>
          </p:nvSpPr>
          <p:spPr>
            <a:xfrm>
              <a:off x="4546659" y="2354521"/>
              <a:ext cx="1731876" cy="52699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1" name="Rectangle 30">
              <a:hlinkClick r:id="rId10" action="ppaction://hlinksldjump"/>
              <a:extLst>
                <a:ext uri="{FF2B5EF4-FFF2-40B4-BE49-F238E27FC236}">
                  <a16:creationId xmlns:a16="http://schemas.microsoft.com/office/drawing/2014/main" id="{1E29F054-6151-44B2-96AA-890D18080E77}"/>
                </a:ext>
              </a:extLst>
            </p:cNvPr>
            <p:cNvSpPr/>
            <p:nvPr/>
          </p:nvSpPr>
          <p:spPr>
            <a:xfrm>
              <a:off x="4546659" y="2881512"/>
              <a:ext cx="1731876" cy="69392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42" name="Rectangle 41">
              <a:hlinkClick r:id="rId11" action="ppaction://hlinksldjump"/>
              <a:extLst>
                <a:ext uri="{FF2B5EF4-FFF2-40B4-BE49-F238E27FC236}">
                  <a16:creationId xmlns:a16="http://schemas.microsoft.com/office/drawing/2014/main" id="{26A36D8D-6D41-BD55-BC20-32CDA1D6E6A1}"/>
                </a:ext>
              </a:extLst>
            </p:cNvPr>
            <p:cNvSpPr/>
            <p:nvPr/>
          </p:nvSpPr>
          <p:spPr>
            <a:xfrm>
              <a:off x="4550775" y="1730586"/>
              <a:ext cx="1731876" cy="32272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grpSp>
      <p:grpSp>
        <p:nvGrpSpPr>
          <p:cNvPr id="70" name="Group 69">
            <a:extLst>
              <a:ext uri="{FF2B5EF4-FFF2-40B4-BE49-F238E27FC236}">
                <a16:creationId xmlns:a16="http://schemas.microsoft.com/office/drawing/2014/main" id="{A4316E2F-7DDE-062D-F069-77D13BBCA176}"/>
              </a:ext>
            </a:extLst>
          </p:cNvPr>
          <p:cNvGrpSpPr/>
          <p:nvPr/>
        </p:nvGrpSpPr>
        <p:grpSpPr>
          <a:xfrm>
            <a:off x="7559392" y="878512"/>
            <a:ext cx="1731876" cy="1173353"/>
            <a:chOff x="6546095" y="929322"/>
            <a:chExt cx="1731876" cy="1124756"/>
          </a:xfrm>
        </p:grpSpPr>
        <p:sp>
          <p:nvSpPr>
            <p:cNvPr id="14" name="Rectangle 13" descr="Benchmarking" title="Section 3">
              <a:hlinkClick r:id="rId12" action="ppaction://hlinksldjump"/>
              <a:extLst>
                <a:ext uri="{FF2B5EF4-FFF2-40B4-BE49-F238E27FC236}">
                  <a16:creationId xmlns:a16="http://schemas.microsoft.com/office/drawing/2014/main" id="{8F9BF9FF-62F1-8275-142B-BDBC26828802}"/>
                </a:ext>
              </a:extLst>
            </p:cNvPr>
            <p:cNvSpPr/>
            <p:nvPr/>
          </p:nvSpPr>
          <p:spPr>
            <a:xfrm>
              <a:off x="6546095" y="929322"/>
              <a:ext cx="1731876" cy="81081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4.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66" name="Rectangle 65">
              <a:hlinkClick r:id="rId13" action="ppaction://hlinksldjump"/>
              <a:extLst>
                <a:ext uri="{FF2B5EF4-FFF2-40B4-BE49-F238E27FC236}">
                  <a16:creationId xmlns:a16="http://schemas.microsoft.com/office/drawing/2014/main" id="{427B8045-8A9F-9926-21D3-BE1D3A5009D5}"/>
                </a:ext>
              </a:extLst>
            </p:cNvPr>
            <p:cNvSpPr/>
            <p:nvPr/>
          </p:nvSpPr>
          <p:spPr>
            <a:xfrm>
              <a:off x="6553875" y="1731357"/>
              <a:ext cx="1723849" cy="32272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grpSp>
      <p:sp>
        <p:nvSpPr>
          <p:cNvPr id="37" name="Rectangle 36" descr="Appendix" title="Section 5">
            <a:hlinkClick r:id="rId14" action="ppaction://hlinksldjump"/>
            <a:extLst>
              <a:ext uri="{FF2B5EF4-FFF2-40B4-BE49-F238E27FC236}">
                <a16:creationId xmlns:a16="http://schemas.microsoft.com/office/drawing/2014/main" id="{4E5E8511-B476-4830-8E79-DB3F8F54BD0E}"/>
              </a:ext>
            </a:extLst>
          </p:cNvPr>
          <p:cNvSpPr/>
          <p:nvPr/>
        </p:nvSpPr>
        <p:spPr>
          <a:xfrm>
            <a:off x="9587029" y="878512"/>
            <a:ext cx="1731875" cy="79479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a:t>
            </a:r>
          </a:p>
          <a:p>
            <a:pPr algn="ctr"/>
            <a:r>
              <a:rPr lang="en-GB" sz="1200" b="1" dirty="0">
                <a:latin typeface="Arial" panose="020B0604020202020204" pitchFamily="34" charset="0"/>
                <a:cs typeface="Arial" panose="020B0604020202020204" pitchFamily="34" charset="0"/>
              </a:rPr>
              <a:t>Comparison to other trusts</a:t>
            </a:r>
          </a:p>
        </p:txBody>
      </p:sp>
      <p:sp>
        <p:nvSpPr>
          <p:cNvPr id="22" name="Rectangle 21">
            <a:hlinkClick r:id="rId15" action="ppaction://hlinksldjump"/>
            <a:extLst>
              <a:ext uri="{FF2B5EF4-FFF2-40B4-BE49-F238E27FC236}">
                <a16:creationId xmlns:a16="http://schemas.microsoft.com/office/drawing/2014/main" id="{7B16E8AA-6980-2797-1787-5DD6E35BF676}"/>
              </a:ext>
            </a:extLst>
          </p:cNvPr>
          <p:cNvSpPr/>
          <p:nvPr/>
        </p:nvSpPr>
        <p:spPr>
          <a:xfrm>
            <a:off x="7566896" y="2030306"/>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6" name="Rectangle 35">
            <a:hlinkClick r:id="rId16" action="ppaction://hlinksldjump"/>
            <a:extLst>
              <a:ext uri="{FF2B5EF4-FFF2-40B4-BE49-F238E27FC236}">
                <a16:creationId xmlns:a16="http://schemas.microsoft.com/office/drawing/2014/main" id="{6782E12E-D770-F429-60AA-FF19590D8082}"/>
              </a:ext>
            </a:extLst>
          </p:cNvPr>
          <p:cNvSpPr/>
          <p:nvPr/>
        </p:nvSpPr>
        <p:spPr>
          <a:xfrm>
            <a:off x="7566896" y="2557516"/>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grpSp>
        <p:nvGrpSpPr>
          <p:cNvPr id="50" name="Group 49">
            <a:extLst>
              <a:ext uri="{FF2B5EF4-FFF2-40B4-BE49-F238E27FC236}">
                <a16:creationId xmlns:a16="http://schemas.microsoft.com/office/drawing/2014/main" id="{D48C8DE4-A98D-7B7D-D666-093AED7018F2}"/>
              </a:ext>
            </a:extLst>
          </p:cNvPr>
          <p:cNvGrpSpPr/>
          <p:nvPr/>
        </p:nvGrpSpPr>
        <p:grpSpPr>
          <a:xfrm>
            <a:off x="3611480" y="868519"/>
            <a:ext cx="1731876" cy="1870645"/>
            <a:chOff x="624653" y="914573"/>
            <a:chExt cx="1731876" cy="1555993"/>
          </a:xfrm>
        </p:grpSpPr>
        <p:sp>
          <p:nvSpPr>
            <p:cNvPr id="52" name="Rectangle 51" descr="Background &amp; methodology&#10;" title="Section 1">
              <a:hlinkClick r:id="rId17" action="ppaction://hlinksldjump"/>
              <a:extLst>
                <a:ext uri="{FF2B5EF4-FFF2-40B4-BE49-F238E27FC236}">
                  <a16:creationId xmlns:a16="http://schemas.microsoft.com/office/drawing/2014/main" id="{2AD42575-312B-A0EE-7495-E0E7ABDD6D3E}"/>
                </a:ext>
              </a:extLst>
            </p:cNvPr>
            <p:cNvSpPr/>
            <p:nvPr/>
          </p:nvSpPr>
          <p:spPr>
            <a:xfrm>
              <a:off x="624653" y="914573"/>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Trust scores</a:t>
              </a:r>
            </a:p>
            <a:p>
              <a:pPr algn="ctr"/>
              <a:r>
                <a:rPr lang="en-GB" sz="1200" b="1" dirty="0">
                  <a:latin typeface="Arial" panose="020B0604020202020204" pitchFamily="34" charset="0"/>
                  <a:cs typeface="Arial" panose="020B0604020202020204" pitchFamily="34" charset="0"/>
                </a:rPr>
                <a:t>CAMHS</a:t>
              </a:r>
            </a:p>
          </p:txBody>
        </p:sp>
        <p:sp>
          <p:nvSpPr>
            <p:cNvPr id="53" name="Rectangle 52">
              <a:hlinkClick r:id="rId18" action="ppaction://hlinksldjump"/>
              <a:extLst>
                <a:ext uri="{FF2B5EF4-FFF2-40B4-BE49-F238E27FC236}">
                  <a16:creationId xmlns:a16="http://schemas.microsoft.com/office/drawing/2014/main" id="{ADB11094-F0B1-66EB-84AC-1B46AF7C73DF}"/>
                </a:ext>
              </a:extLst>
            </p:cNvPr>
            <p:cNvSpPr/>
            <p:nvPr/>
          </p:nvSpPr>
          <p:spPr>
            <a:xfrm>
              <a:off x="624653" y="1918728"/>
              <a:ext cx="1731876" cy="551838"/>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How to interpret charts in the Child and Adolescent Mental Health Services section</a:t>
              </a:r>
              <a:endParaRPr lang="en-GB" sz="1000" dirty="0">
                <a:latin typeface="Arial" panose="020B0604020202020204" pitchFamily="34" charset="0"/>
                <a:cs typeface="Arial" panose="020B0604020202020204" pitchFamily="34" charset="0"/>
              </a:endParaRPr>
            </a:p>
          </p:txBody>
        </p:sp>
      </p:grpSp>
      <p:sp>
        <p:nvSpPr>
          <p:cNvPr id="56" name="Rectangle 55">
            <a:hlinkClick r:id="rId18" action="ppaction://hlinksldjump"/>
            <a:extLst>
              <a:ext uri="{FF2B5EF4-FFF2-40B4-BE49-F238E27FC236}">
                <a16:creationId xmlns:a16="http://schemas.microsoft.com/office/drawing/2014/main" id="{4E2AE056-41CF-4FE0-D906-A77503D7FB83}"/>
              </a:ext>
            </a:extLst>
          </p:cNvPr>
          <p:cNvSpPr/>
          <p:nvPr/>
        </p:nvSpPr>
        <p:spPr>
          <a:xfrm>
            <a:off x="3611480" y="1754973"/>
            <a:ext cx="1731876" cy="33397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sp>
        <p:nvSpPr>
          <p:cNvPr id="58" name="Rectangle 57">
            <a:hlinkClick r:id="rId19" action="ppaction://hlinksldjump"/>
            <a:extLst>
              <a:ext uri="{FF2B5EF4-FFF2-40B4-BE49-F238E27FC236}">
                <a16:creationId xmlns:a16="http://schemas.microsoft.com/office/drawing/2014/main" id="{E3E5612E-2149-EFCD-488D-B99CCB70AC5F}"/>
              </a:ext>
            </a:extLst>
          </p:cNvPr>
          <p:cNvSpPr/>
          <p:nvPr/>
        </p:nvSpPr>
        <p:spPr>
          <a:xfrm>
            <a:off x="9587029" y="1680055"/>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9" name="Rectangle 58">
            <a:hlinkClick r:id="rId20" action="ppaction://hlinksldjump"/>
            <a:extLst>
              <a:ext uri="{FF2B5EF4-FFF2-40B4-BE49-F238E27FC236}">
                <a16:creationId xmlns:a16="http://schemas.microsoft.com/office/drawing/2014/main" id="{B9247669-2A2A-53D1-D42F-65F064216D05}"/>
              </a:ext>
            </a:extLst>
          </p:cNvPr>
          <p:cNvSpPr/>
          <p:nvPr/>
        </p:nvSpPr>
        <p:spPr>
          <a:xfrm>
            <a:off x="9587029" y="2234424"/>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Tree>
    <p:extLst>
      <p:ext uri="{BB962C8B-B14F-4D97-AF65-F5344CB8AC3E}">
        <p14:creationId xmlns:p14="http://schemas.microsoft.com/office/powerpoint/2010/main" val="377971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E8163-5FC2-0CD0-A932-147D0C51AE4A}"/>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8DFDEE7-48FD-7330-4254-830C7D0A2F23}"/>
              </a:ext>
            </a:extLst>
          </p:cNvPr>
          <p:cNvGrpSpPr/>
          <p:nvPr/>
        </p:nvGrpSpPr>
        <p:grpSpPr>
          <a:xfrm>
            <a:off x="153012" y="1436456"/>
            <a:ext cx="8246527" cy="1872000"/>
            <a:chOff x="380078" y="1436456"/>
            <a:chExt cx="8246527" cy="1512887"/>
          </a:xfrm>
        </p:grpSpPr>
        <p:graphicFrame>
          <p:nvGraphicFramePr>
            <p:cNvPr id="15" name="Q12">
              <a:extLst>
                <a:ext uri="{FF2B5EF4-FFF2-40B4-BE49-F238E27FC236}">
                  <a16:creationId xmlns:a16="http://schemas.microsoft.com/office/drawing/2014/main" id="{FF546673-3C69-8F1A-BFD8-4A5E81F1931F}"/>
                </a:ext>
              </a:extLst>
            </p:cNvPr>
            <p:cNvGraphicFramePr/>
            <p:nvPr>
              <p:extLst>
                <p:ext uri="{D42A27DB-BD31-4B8C-83A1-F6EECF244321}">
                  <p14:modId xmlns:p14="http://schemas.microsoft.com/office/powerpoint/2010/main" val="2830420839"/>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8A5F60F1-0622-FADA-505B-3ADA3B5544E5}"/>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A46756EC-02CE-F15E-73A0-270D7289D093}"/>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55BB1462-CB46-BF33-446B-0DBC4D427F8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3263487C-2375-0F4F-93C0-4053B1E6B15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64DF60D6-097B-D6CA-8406-5B7777A619FE}"/>
              </a:ext>
            </a:extLst>
          </p:cNvPr>
          <p:cNvSpPr>
            <a:spLocks noGrp="1"/>
          </p:cNvSpPr>
          <p:nvPr>
            <p:ph type="title" idx="4294967295"/>
          </p:nvPr>
        </p:nvSpPr>
        <p:spPr>
          <a:xfrm>
            <a:off x="451930" y="557506"/>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91362FBE-380A-BD05-D623-C92D8CA6C81C}"/>
              </a:ext>
            </a:extLst>
          </p:cNvPr>
          <p:cNvGraphicFramePr>
            <a:graphicFrameLocks noGrp="1"/>
          </p:cNvGraphicFramePr>
          <p:nvPr>
            <p:extLst>
              <p:ext uri="{D42A27DB-BD31-4B8C-83A1-F6EECF244321}">
                <p14:modId xmlns:p14="http://schemas.microsoft.com/office/powerpoint/2010/main" val="3599454373"/>
              </p:ext>
            </p:extLst>
          </p:nvPr>
        </p:nvGraphicFramePr>
        <p:xfrm>
          <a:off x="8585541" y="2032000"/>
          <a:ext cx="3380962" cy="145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3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2431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F2F7087-0B1D-48CD-B45A-399EB9194A3C}"/>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1" name="s3" descr="A bar chart showing the range of section scores for all NHS trusts for Section 1 (Health and social care workers).">
            <a:extLst>
              <a:ext uri="{FF2B5EF4-FFF2-40B4-BE49-F238E27FC236}">
                <a16:creationId xmlns:a16="http://schemas.microsoft.com/office/drawing/2014/main" id="{0B2D180B-26BF-4A7B-B630-6F76EC70C4FE}"/>
              </a:ext>
            </a:extLst>
          </p:cNvPr>
          <p:cNvGraphicFramePr/>
          <p:nvPr>
            <p:extLst>
              <p:ext uri="{D42A27DB-BD31-4B8C-83A1-F6EECF244321}">
                <p14:modId xmlns:p14="http://schemas.microsoft.com/office/powerpoint/2010/main" val="200435947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22855345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6.2</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CAFD50A3-698E-B99F-D341-A9B1CD37EE1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3. Planning care </a:t>
            </a:r>
          </a:p>
        </p:txBody>
      </p:sp>
      <p:sp>
        <p:nvSpPr>
          <p:cNvPr id="4" name="TextBox 3">
            <a:extLst>
              <a:ext uri="{FF2B5EF4-FFF2-40B4-BE49-F238E27FC236}">
                <a16:creationId xmlns:a16="http://schemas.microsoft.com/office/drawing/2014/main" id="{2300FBD2-5DE2-C5E1-2F4D-02BF0F187D6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510856E-2E11-AD50-1B14-93C3A9EF559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Q17" descr="A chart showing how your Trust scored for Q18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3199260905"/>
              </p:ext>
            </p:extLst>
          </p:nvPr>
        </p:nvGraphicFramePr>
        <p:xfrm>
          <a:off x="140734" y="248466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51930" y="57360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14">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112911443"/>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E375D595-BFBD-4F4A-97EF-E8F78139FB72}"/>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972090397"/>
              </p:ext>
            </p:extLst>
          </p:nvPr>
        </p:nvGraphicFramePr>
        <p:xfrm>
          <a:off x="8591678" y="1767430"/>
          <a:ext cx="3380962" cy="250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4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74186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B0D1871F-EF96-4DD7-8338-09B04D15E0C0}"/>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4" descr="A bar chart showing the range of section scores for all NHS trusts for Section 1 (Health and social care workers).">
            <a:extLst>
              <a:ext uri="{FF2B5EF4-FFF2-40B4-BE49-F238E27FC236}">
                <a16:creationId xmlns:a16="http://schemas.microsoft.com/office/drawing/2014/main" id="{5C391370-DF7F-4045-BEC9-24ECA81742E0}"/>
              </a:ext>
            </a:extLst>
          </p:cNvPr>
          <p:cNvGraphicFramePr/>
          <p:nvPr>
            <p:extLst>
              <p:ext uri="{D42A27DB-BD31-4B8C-83A1-F6EECF244321}">
                <p14:modId xmlns:p14="http://schemas.microsoft.com/office/powerpoint/2010/main" val="412712867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67754402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6.1</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56C9754F-5F29-6BD9-8643-571C628F19E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4. Involvement in care </a:t>
            </a:r>
          </a:p>
        </p:txBody>
      </p:sp>
      <p:sp>
        <p:nvSpPr>
          <p:cNvPr id="4" name="TextBox 3">
            <a:extLst>
              <a:ext uri="{FF2B5EF4-FFF2-40B4-BE49-F238E27FC236}">
                <a16:creationId xmlns:a16="http://schemas.microsoft.com/office/drawing/2014/main" id="{A9892BD9-744C-0E13-DE43-CFF2D3046A7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E3DE4D52-141F-8BFE-394F-27BB822930B9}"/>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6" descr="A chart showing how your Trust scored for Q20 compared with other trusts that took part; using the ‘expected range’ analysis technique. ">
            <a:extLst>
              <a:ext uri="{FF2B5EF4-FFF2-40B4-BE49-F238E27FC236}">
                <a16:creationId xmlns:a16="http://schemas.microsoft.com/office/drawing/2014/main" id="{447AEFF0-8DC7-4C89-BDE0-02FFB3A07372}"/>
              </a:ext>
            </a:extLst>
          </p:cNvPr>
          <p:cNvGraphicFramePr/>
          <p:nvPr>
            <p:extLst>
              <p:ext uri="{D42A27DB-BD31-4B8C-83A1-F6EECF244321}">
                <p14:modId xmlns:p14="http://schemas.microsoft.com/office/powerpoint/2010/main" val="1080690095"/>
              </p:ext>
            </p:extLst>
          </p:nvPr>
        </p:nvGraphicFramePr>
        <p:xfrm>
          <a:off x="135416" y="2176606"/>
          <a:ext cx="8246527" cy="18314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CB2F6E8-2095-4778-A409-696CD5FC7CAA}"/>
              </a:ext>
            </a:extLst>
          </p:cNvPr>
          <p:cNvGraphicFramePr/>
          <p:nvPr>
            <p:extLst>
              <p:ext uri="{D42A27DB-BD31-4B8C-83A1-F6EECF244321}">
                <p14:modId xmlns:p14="http://schemas.microsoft.com/office/powerpoint/2010/main" val="410091238"/>
              </p:ext>
            </p:extLst>
          </p:nvPr>
        </p:nvGraphicFramePr>
        <p:xfrm>
          <a:off x="128459" y="3260717"/>
          <a:ext cx="8246527" cy="162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6DA65E40-F39E-5C24-9EDE-F2535D456D81}"/>
              </a:ext>
            </a:extLst>
          </p:cNvPr>
          <p:cNvGraphicFramePr/>
          <p:nvPr>
            <p:extLst>
              <p:ext uri="{D42A27DB-BD31-4B8C-83A1-F6EECF244321}">
                <p14:modId xmlns:p14="http://schemas.microsoft.com/office/powerpoint/2010/main" val="1334283038"/>
              </p:ext>
            </p:extLst>
          </p:nvPr>
        </p:nvGraphicFramePr>
        <p:xfrm>
          <a:off x="121502" y="4199393"/>
          <a:ext cx="8246527" cy="1610446"/>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90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6"/>
            <a:ext cx="8246527" cy="1584000"/>
            <a:chOff x="380078" y="1436456"/>
            <a:chExt cx="8246527" cy="1521862"/>
          </a:xfrm>
        </p:grpSpPr>
        <p:graphicFrame>
          <p:nvGraphicFramePr>
            <p:cNvPr id="15" name="Q15">
              <a:extLst>
                <a:ext uri="{FF2B5EF4-FFF2-40B4-BE49-F238E27FC236}">
                  <a16:creationId xmlns:a16="http://schemas.microsoft.com/office/drawing/2014/main" id="{E55F846B-7E30-4829-83AF-F0D3D897305C}"/>
                </a:ext>
              </a:extLst>
            </p:cNvPr>
            <p:cNvGraphicFramePr>
              <a:graphicFrameLocks/>
            </p:cNvGraphicFramePr>
            <p:nvPr>
              <p:extLst>
                <p:ext uri="{D42A27DB-BD31-4B8C-83A1-F6EECF244321}">
                  <p14:modId xmlns:p14="http://schemas.microsoft.com/office/powerpoint/2010/main" val="1696459104"/>
                </p:ext>
              </p:extLst>
            </p:nvPr>
          </p:nvGraphicFramePr>
          <p:xfrm>
            <a:off x="380078" y="1436456"/>
            <a:ext cx="8246527" cy="1521862"/>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6B0A36A8-6112-CBC2-4A27-4068D838AC0A}"/>
              </a:ext>
            </a:extLst>
          </p:cNvPr>
          <p:cNvGraphicFramePr>
            <a:graphicFrameLocks noGrp="1"/>
          </p:cNvGraphicFramePr>
          <p:nvPr>
            <p:extLst>
              <p:ext uri="{D42A27DB-BD31-4B8C-83A1-F6EECF244321}">
                <p14:modId xmlns:p14="http://schemas.microsoft.com/office/powerpoint/2010/main" val="3125397902"/>
              </p:ext>
            </p:extLst>
          </p:nvPr>
        </p:nvGraphicFramePr>
        <p:xfrm>
          <a:off x="8573268" y="1767430"/>
          <a:ext cx="3380963" cy="388022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14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1848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Tree>
    <p:extLst>
      <p:ext uri="{BB962C8B-B14F-4D97-AF65-F5344CB8AC3E}">
        <p14:creationId xmlns:p14="http://schemas.microsoft.com/office/powerpoint/2010/main" val="233429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67A39A24-DD86-4A4E-8680-93FBA40C424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5" descr="A bar chart showing the range of section scores for all NHS trusts for Section 1 (Health and social care workers).">
            <a:extLst>
              <a:ext uri="{FF2B5EF4-FFF2-40B4-BE49-F238E27FC236}">
                <a16:creationId xmlns:a16="http://schemas.microsoft.com/office/drawing/2014/main" id="{286A0D95-C8E9-4268-AF8F-7B24DA0F7627}"/>
              </a:ext>
            </a:extLst>
          </p:cNvPr>
          <p:cNvGraphicFramePr/>
          <p:nvPr>
            <p:extLst>
              <p:ext uri="{D42A27DB-BD31-4B8C-83A1-F6EECF244321}">
                <p14:modId xmlns:p14="http://schemas.microsoft.com/office/powerpoint/2010/main" val="1143906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54701803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6.3</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22C769C3-CF0E-317B-CC48-BD36ED41580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5. Medication</a:t>
            </a:r>
          </a:p>
        </p:txBody>
      </p:sp>
      <p:sp>
        <p:nvSpPr>
          <p:cNvPr id="4" name="TextBox 3">
            <a:extLst>
              <a:ext uri="{FF2B5EF4-FFF2-40B4-BE49-F238E27FC236}">
                <a16:creationId xmlns:a16="http://schemas.microsoft.com/office/drawing/2014/main" id="{269C6E84-E9F6-781D-D804-AD51B42CFA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34F1B9C2-93E0-1CCD-C751-F65B577BD891}"/>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53789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22_4" descr="A chart showing how your Trust scored for Q26 compared with other trusts that took part; using the ‘expected range’ analysis technique. ">
            <a:extLst>
              <a:ext uri="{FF2B5EF4-FFF2-40B4-BE49-F238E27FC236}">
                <a16:creationId xmlns:a16="http://schemas.microsoft.com/office/drawing/2014/main" id="{3F92769A-4D63-3827-84D9-5C3FF01B0709}"/>
              </a:ext>
            </a:extLst>
          </p:cNvPr>
          <p:cNvGraphicFramePr/>
          <p:nvPr>
            <p:extLst>
              <p:ext uri="{D42A27DB-BD31-4B8C-83A1-F6EECF244321}">
                <p14:modId xmlns:p14="http://schemas.microsoft.com/office/powerpoint/2010/main" val="1387208247"/>
              </p:ext>
            </p:extLst>
          </p:nvPr>
        </p:nvGraphicFramePr>
        <p:xfrm>
          <a:off x="128460" y="4754846"/>
          <a:ext cx="8246527" cy="9419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22_3" descr="A chart showing how your Trust scored for Q26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2841702796"/>
              </p:ext>
            </p:extLst>
          </p:nvPr>
        </p:nvGraphicFramePr>
        <p:xfrm>
          <a:off x="128461" y="3869216"/>
          <a:ext cx="8246527" cy="8856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22_2" descr="A chart showing how your Trust scored for Q23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2102993484"/>
              </p:ext>
            </p:extLst>
          </p:nvPr>
        </p:nvGraphicFramePr>
        <p:xfrm>
          <a:off x="128461" y="3026898"/>
          <a:ext cx="8246527" cy="842317"/>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0245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2_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885522439"/>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820878380"/>
              </p:ext>
            </p:extLst>
          </p:nvPr>
        </p:nvGraphicFramePr>
        <p:xfrm>
          <a:off x="8542583" y="1767430"/>
          <a:ext cx="3405510" cy="41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8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88587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47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883670501"/>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47354393"/>
              </p:ext>
            </p:extLst>
          </p:nvPr>
        </p:nvGraphicFramePr>
        <p:xfrm>
          <a:off x="8542583" y="1767430"/>
          <a:ext cx="3405510" cy="151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56957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AD814FC8-CDCA-42A8-8E2F-C4AC09EBF8F9}"/>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6" descr="A bar chart showing the range of section scores for all NHS trusts for Section 1 (Health and social care workers).">
            <a:extLst>
              <a:ext uri="{FF2B5EF4-FFF2-40B4-BE49-F238E27FC236}">
                <a16:creationId xmlns:a16="http://schemas.microsoft.com/office/drawing/2014/main" id="{D42660C7-5ED3-4A84-8745-3B5E82549385}"/>
              </a:ext>
            </a:extLst>
          </p:cNvPr>
          <p:cNvGraphicFramePr/>
          <p:nvPr>
            <p:extLst>
              <p:ext uri="{D42A27DB-BD31-4B8C-83A1-F6EECF244321}">
                <p14:modId xmlns:p14="http://schemas.microsoft.com/office/powerpoint/2010/main" val="74706582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76583513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8.8</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6D784189-6DE8-0D5E-B7BE-1D5CEE27FA0B}"/>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6. Psychological Therapies </a:t>
            </a:r>
          </a:p>
        </p:txBody>
      </p:sp>
      <p:sp>
        <p:nvSpPr>
          <p:cNvPr id="4" name="TextBox 3">
            <a:extLst>
              <a:ext uri="{FF2B5EF4-FFF2-40B4-BE49-F238E27FC236}">
                <a16:creationId xmlns:a16="http://schemas.microsoft.com/office/drawing/2014/main" id="{62FA70ED-CBB2-5BFC-5D93-D1F2F9882565}"/>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578D837F-D618-FBA9-6BBD-FF8CC0435BF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4308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8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9146" y="1436455"/>
            <a:ext cx="8246527" cy="1548000"/>
            <a:chOff x="380078" y="1436456"/>
            <a:chExt cx="8246527" cy="1512887"/>
          </a:xfrm>
        </p:grpSpPr>
        <p:graphicFrame>
          <p:nvGraphicFramePr>
            <p:cNvPr id="15" name="Q26">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099766982"/>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1" name="table" descr="Number of respondents, Trust score, National average, lowest trust score, highest trust score shown for Q28 and Q2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079891728"/>
              </p:ext>
            </p:extLst>
          </p:nvPr>
        </p:nvGraphicFramePr>
        <p:xfrm>
          <a:off x="8548720" y="1767430"/>
          <a:ext cx="3399374" cy="1152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3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46469"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Tree>
    <p:extLst>
      <p:ext uri="{BB962C8B-B14F-4D97-AF65-F5344CB8AC3E}">
        <p14:creationId xmlns:p14="http://schemas.microsoft.com/office/powerpoint/2010/main" val="69392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1E433F86-C373-E69E-B5EE-FAC26D113709}"/>
              </a:ext>
            </a:extLst>
          </p:cNvPr>
          <p:cNvSpPr>
            <a:spLocks noGrp="1"/>
          </p:cNvSpPr>
          <p:nvPr>
            <p:ph type="title"/>
          </p:nvPr>
        </p:nvSpPr>
        <p:spPr>
          <a:xfrm>
            <a:off x="589416" y="2321004"/>
            <a:ext cx="8723396" cy="1107996"/>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8" name="Title 4" descr="&#10;">
            <a:extLst>
              <a:ext uri="{FF2B5EF4-FFF2-40B4-BE49-F238E27FC236}">
                <a16:creationId xmlns:a16="http://schemas.microsoft.com/office/drawing/2014/main" id="{D22AEC95-E30D-8C9B-4157-60851964125E}"/>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Community Mental Health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7" descr="A bar chart showing the range of section scores for all NHS trusts for Section 1 (Health and social care workers).">
            <a:extLst>
              <a:ext uri="{FF2B5EF4-FFF2-40B4-BE49-F238E27FC236}">
                <a16:creationId xmlns:a16="http://schemas.microsoft.com/office/drawing/2014/main" id="{EC17F370-CE30-4376-A71E-273CC8C85034}"/>
              </a:ext>
            </a:extLst>
          </p:cNvPr>
          <p:cNvGraphicFramePr/>
          <p:nvPr>
            <p:extLst>
              <p:ext uri="{D42A27DB-BD31-4B8C-83A1-F6EECF244321}">
                <p14:modId xmlns:p14="http://schemas.microsoft.com/office/powerpoint/2010/main" val="26081297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84720831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5.7</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3538E616-306C-3627-AAE3-7F3D977BBCA7}"/>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7. Crisis Care Support </a:t>
            </a:r>
          </a:p>
        </p:txBody>
      </p:sp>
      <p:sp>
        <p:nvSpPr>
          <p:cNvPr id="4" name="TextBox 3">
            <a:extLst>
              <a:ext uri="{FF2B5EF4-FFF2-40B4-BE49-F238E27FC236}">
                <a16:creationId xmlns:a16="http://schemas.microsoft.com/office/drawing/2014/main" id="{18EE2338-C693-C72C-CBC0-FDD2AD33DEF6}"/>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2C1DA93E-388E-19A8-C0AF-1E996E4B4112}"/>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91889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Q31" descr="A chart showing how your Trust scored for Q33 compared with other trusts that took part; using the ‘expected range’ analysis technique. ">
            <a:extLst>
              <a:ext uri="{FF2B5EF4-FFF2-40B4-BE49-F238E27FC236}">
                <a16:creationId xmlns:a16="http://schemas.microsoft.com/office/drawing/2014/main" id="{8B0C2B1B-3A38-4373-88AC-6004B292FD5F}"/>
              </a:ext>
            </a:extLst>
          </p:cNvPr>
          <p:cNvGraphicFramePr/>
          <p:nvPr>
            <p:extLst>
              <p:ext uri="{D42A27DB-BD31-4B8C-83A1-F6EECF244321}">
                <p14:modId xmlns:p14="http://schemas.microsoft.com/office/powerpoint/2010/main" val="2236137203"/>
              </p:ext>
            </p:extLst>
          </p:nvPr>
        </p:nvGraphicFramePr>
        <p:xfrm>
          <a:off x="140733" y="2360834"/>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2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525847155"/>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9" name="Rectangle 18">
            <a:extLst>
              <a:ext uri="{FF2B5EF4-FFF2-40B4-BE49-F238E27FC236}">
                <a16:creationId xmlns:a16="http://schemas.microsoft.com/office/drawing/2014/main" id="{E375D595-BFBD-4F4A-97EF-E8F78139FB72}"/>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0" name="table" descr="Number of respondents, Trust score, National average, lowest trust score, highest trust score shown for Q32, Q33 Q34 and Q35."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20767037"/>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13303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8" descr="A bar chart showing the range of section scores for all NHS trusts for Section 1 (Health and social care workers).">
            <a:extLst>
              <a:ext uri="{FF2B5EF4-FFF2-40B4-BE49-F238E27FC236}">
                <a16:creationId xmlns:a16="http://schemas.microsoft.com/office/drawing/2014/main" id="{DF93263D-A892-4AAC-A490-48554227A160}"/>
              </a:ext>
            </a:extLst>
          </p:cNvPr>
          <p:cNvGraphicFramePr/>
          <p:nvPr>
            <p:extLst>
              <p:ext uri="{D42A27DB-BD31-4B8C-83A1-F6EECF244321}">
                <p14:modId xmlns:p14="http://schemas.microsoft.com/office/powerpoint/2010/main" val="65323385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19040097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6.5</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D863F12-AB91-AC27-41C1-E3C2432DD0AA}"/>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8. Crisis Care Access </a:t>
            </a:r>
          </a:p>
        </p:txBody>
      </p:sp>
      <p:sp>
        <p:nvSpPr>
          <p:cNvPr id="4" name="TextBox 3">
            <a:extLst>
              <a:ext uri="{FF2B5EF4-FFF2-40B4-BE49-F238E27FC236}">
                <a16:creationId xmlns:a16="http://schemas.microsoft.com/office/drawing/2014/main" id="{94705E1F-052E-10BF-CE5F-6E8EBD77E6A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24493A9-08FA-30A3-7D70-8EE0C1444064}"/>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22289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0" descr="A chart showing how your Trust scored for Q33 compared with other trusts that took part; using the ‘expected range’ analysis technique. ">
            <a:extLst>
              <a:ext uri="{FF2B5EF4-FFF2-40B4-BE49-F238E27FC236}">
                <a16:creationId xmlns:a16="http://schemas.microsoft.com/office/drawing/2014/main" id="{1E350A08-35E9-64B1-E0BC-69EF22E91121}"/>
              </a:ext>
            </a:extLst>
          </p:cNvPr>
          <p:cNvGraphicFramePr/>
          <p:nvPr>
            <p:extLst>
              <p:ext uri="{D42A27DB-BD31-4B8C-83A1-F6EECF244321}">
                <p14:modId xmlns:p14="http://schemas.microsoft.com/office/powerpoint/2010/main" val="356532783"/>
              </p:ext>
            </p:extLst>
          </p:nvPr>
        </p:nvGraphicFramePr>
        <p:xfrm>
          <a:off x="140733" y="2360834"/>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r>
              <a:rPr lang="en-GB" sz="2800" b="1" dirty="0">
                <a:solidFill>
                  <a:srgbClr val="6D276A"/>
                </a:solidFill>
                <a:latin typeface="Arial" panose="020B0604020202020204" pitchFamily="34" charset="0"/>
                <a:cs typeface="Arial" panose="020B0604020202020204" pitchFamily="34" charset="0"/>
              </a:rPr>
              <a:t>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AA373437-2041-CFB1-B005-C5D0DAC05AB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4B97A1E-50AC-10E0-1F3E-0912B1579FC3}"/>
              </a:ext>
            </a:extLst>
          </p:cNvPr>
          <p:cNvGrpSpPr/>
          <p:nvPr/>
        </p:nvGrpSpPr>
        <p:grpSpPr>
          <a:xfrm>
            <a:off x="140735" y="1436455"/>
            <a:ext cx="8246527" cy="1548000"/>
            <a:chOff x="380078" y="1436456"/>
            <a:chExt cx="8246527" cy="1512887"/>
          </a:xfrm>
        </p:grpSpPr>
        <p:graphicFrame>
          <p:nvGraphicFramePr>
            <p:cNvPr id="5" name="Q27">
              <a:extLst>
                <a:ext uri="{FF2B5EF4-FFF2-40B4-BE49-F238E27FC236}">
                  <a16:creationId xmlns:a16="http://schemas.microsoft.com/office/drawing/2014/main" id="{BA2B238B-1CE1-045A-554C-3416524DDF91}"/>
                </a:ext>
              </a:extLst>
            </p:cNvPr>
            <p:cNvGraphicFramePr/>
            <p:nvPr>
              <p:extLst>
                <p:ext uri="{D42A27DB-BD31-4B8C-83A1-F6EECF244321}">
                  <p14:modId xmlns:p14="http://schemas.microsoft.com/office/powerpoint/2010/main" val="3101215052"/>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90B7FC57-9836-807E-45C6-F73087F7CB6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EC86A573-788E-1504-0D9D-152199510727}"/>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CD5E1539-DEA3-958C-CD60-7C9F9CB284DE}"/>
              </a:ext>
            </a:extLst>
          </p:cNvPr>
          <p:cNvGraphicFramePr>
            <a:graphicFrameLocks noGrp="1"/>
          </p:cNvGraphicFramePr>
          <p:nvPr>
            <p:extLst>
              <p:ext uri="{D42A27DB-BD31-4B8C-83A1-F6EECF244321}">
                <p14:modId xmlns:p14="http://schemas.microsoft.com/office/powerpoint/2010/main" val="1000230935"/>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344173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9" descr="A bar chart showing the range of section scores for all NHS trusts for Section 1 (Health and social care workers).">
            <a:extLst>
              <a:ext uri="{FF2B5EF4-FFF2-40B4-BE49-F238E27FC236}">
                <a16:creationId xmlns:a16="http://schemas.microsoft.com/office/drawing/2014/main" id="{E3A41BE6-0CA2-452B-8D8E-1D36E9B8FBBB}"/>
              </a:ext>
            </a:extLst>
          </p:cNvPr>
          <p:cNvGraphicFramePr/>
          <p:nvPr>
            <p:extLst>
              <p:ext uri="{D42A27DB-BD31-4B8C-83A1-F6EECF244321}">
                <p14:modId xmlns:p14="http://schemas.microsoft.com/office/powerpoint/2010/main" val="288588125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96514589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3.5</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1A0AD7A-E686-2E9E-FD31-E68DC8B6F60F}"/>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9. </a:t>
            </a:r>
            <a:r>
              <a:rPr kumimoji="0" lang="en-GB" sz="2800" b="1" i="0" u="none" strike="noStrike" kern="1200" cap="none" spc="0" normalizeH="0" baseline="0" noProof="0" dirty="0">
                <a:ln>
                  <a:noFill/>
                </a:ln>
                <a:solidFill>
                  <a:srgbClr val="6D276A"/>
                </a:solidFill>
                <a:effectLst/>
                <a:uLnTx/>
                <a:uFillTx/>
                <a:latin typeface="Arial"/>
                <a:ea typeface="+mj-ea"/>
                <a:cs typeface="+mj-cs"/>
              </a:rPr>
              <a:t>Support with other areas of life</a:t>
            </a:r>
            <a:endParaRPr lang="en-GB" dirty="0"/>
          </a:p>
        </p:txBody>
      </p:sp>
      <p:sp>
        <p:nvSpPr>
          <p:cNvPr id="4" name="TextBox 3">
            <a:extLst>
              <a:ext uri="{FF2B5EF4-FFF2-40B4-BE49-F238E27FC236}">
                <a16:creationId xmlns:a16="http://schemas.microsoft.com/office/drawing/2014/main" id="{360C8251-78A5-4A33-2B34-900B1371AB92}"/>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DD0F7A1-BDED-7ACE-E88A-DA1377367AA3}"/>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1756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3_2" descr="A chart showing how your Trust scored for Q26 compared with other trusts that took part; using the ‘expected range’ analysis technique. ">
            <a:extLst>
              <a:ext uri="{FF2B5EF4-FFF2-40B4-BE49-F238E27FC236}">
                <a16:creationId xmlns:a16="http://schemas.microsoft.com/office/drawing/2014/main" id="{A8D6B671-8F64-0C01-930F-7B74A8A4373A}"/>
              </a:ext>
            </a:extLst>
          </p:cNvPr>
          <p:cNvGraphicFramePr/>
          <p:nvPr>
            <p:extLst>
              <p:ext uri="{D42A27DB-BD31-4B8C-83A1-F6EECF244321}">
                <p14:modId xmlns:p14="http://schemas.microsoft.com/office/powerpoint/2010/main" val="3862290781"/>
              </p:ext>
            </p:extLst>
          </p:nvPr>
        </p:nvGraphicFramePr>
        <p:xfrm>
          <a:off x="128461" y="3073432"/>
          <a:ext cx="8246527" cy="8594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Q33_4">
            <a:extLst>
              <a:ext uri="{FF2B5EF4-FFF2-40B4-BE49-F238E27FC236}">
                <a16:creationId xmlns:a16="http://schemas.microsoft.com/office/drawing/2014/main" id="{073FC890-ED7A-3031-D3E8-6683F2ADDC98}"/>
              </a:ext>
            </a:extLst>
          </p:cNvPr>
          <p:cNvGraphicFramePr/>
          <p:nvPr>
            <p:extLst>
              <p:ext uri="{D42A27DB-BD31-4B8C-83A1-F6EECF244321}">
                <p14:modId xmlns:p14="http://schemas.microsoft.com/office/powerpoint/2010/main" val="3161070753"/>
              </p:ext>
            </p:extLst>
          </p:nvPr>
        </p:nvGraphicFramePr>
        <p:xfrm>
          <a:off x="148460" y="4829912"/>
          <a:ext cx="8246527" cy="91255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Q33_3" descr="A chart showing how your Trust scored for Q26 compared with other trusts that took part; using the ‘expected range’ analysis technique. ">
            <a:extLst>
              <a:ext uri="{FF2B5EF4-FFF2-40B4-BE49-F238E27FC236}">
                <a16:creationId xmlns:a16="http://schemas.microsoft.com/office/drawing/2014/main" id="{A99DDBBF-7EE3-D8D8-E73C-A6B1BED4C4C7}"/>
              </a:ext>
            </a:extLst>
          </p:cNvPr>
          <p:cNvGraphicFramePr/>
          <p:nvPr>
            <p:extLst>
              <p:ext uri="{D42A27DB-BD31-4B8C-83A1-F6EECF244321}">
                <p14:modId xmlns:p14="http://schemas.microsoft.com/office/powerpoint/2010/main" val="3635914932"/>
              </p:ext>
            </p:extLst>
          </p:nvPr>
        </p:nvGraphicFramePr>
        <p:xfrm>
          <a:off x="128460" y="3932923"/>
          <a:ext cx="8246527" cy="896989"/>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72777"/>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6" name="Q33_1">
            <a:extLst>
              <a:ext uri="{FF2B5EF4-FFF2-40B4-BE49-F238E27FC236}">
                <a16:creationId xmlns:a16="http://schemas.microsoft.com/office/drawing/2014/main" id="{1FEB6F67-403A-596D-B3E3-FEEB60B5A98B}"/>
              </a:ext>
            </a:extLst>
          </p:cNvPr>
          <p:cNvGraphicFramePr/>
          <p:nvPr>
            <p:extLst>
              <p:ext uri="{D42A27DB-BD31-4B8C-83A1-F6EECF244321}">
                <p14:modId xmlns:p14="http://schemas.microsoft.com/office/powerpoint/2010/main" val="626892498"/>
              </p:ext>
            </p:extLst>
          </p:nvPr>
        </p:nvGraphicFramePr>
        <p:xfrm>
          <a:off x="128461" y="150025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5" name="Title 6">
            <a:extLst>
              <a:ext uri="{FF2B5EF4-FFF2-40B4-BE49-F238E27FC236}">
                <a16:creationId xmlns:a16="http://schemas.microsoft.com/office/drawing/2014/main" id="{7156DF23-7D52-F648-C199-02892D9D992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8" name="Rectangle 7">
            <a:extLst>
              <a:ext uri="{FF2B5EF4-FFF2-40B4-BE49-F238E27FC236}">
                <a16:creationId xmlns:a16="http://schemas.microsoft.com/office/drawing/2014/main" id="{FE94B693-F92F-3B2F-D5F9-453910E875E7}"/>
              </a:ext>
            </a:extLst>
          </p:cNvPr>
          <p:cNvSpPr/>
          <p:nvPr/>
        </p:nvSpPr>
        <p:spPr>
          <a:xfrm>
            <a:off x="6433906" y="1923630"/>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14566416-60E9-DC78-D315-E1B57170A4B6}"/>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0" name="table" descr="Number of respondents, Trust score, National average, lowest trust score, highest trust score shown for Q22, Q23 and Q26." title="Summary of scores">
            <a:extLst>
              <a:ext uri="{FF2B5EF4-FFF2-40B4-BE49-F238E27FC236}">
                <a16:creationId xmlns:a16="http://schemas.microsoft.com/office/drawing/2014/main" id="{774AC64C-23A3-6EAD-A148-8590D4B7062C}"/>
              </a:ext>
            </a:extLst>
          </p:cNvPr>
          <p:cNvGraphicFramePr>
            <a:graphicFrameLocks noGrp="1"/>
          </p:cNvGraphicFramePr>
          <p:nvPr>
            <p:extLst>
              <p:ext uri="{D42A27DB-BD31-4B8C-83A1-F6EECF244321}">
                <p14:modId xmlns:p14="http://schemas.microsoft.com/office/powerpoint/2010/main" val="2717417246"/>
              </p:ext>
            </p:extLst>
          </p:nvPr>
        </p:nvGraphicFramePr>
        <p:xfrm>
          <a:off x="8542583" y="1767430"/>
          <a:ext cx="3405510" cy="422325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5899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27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3940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2530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48909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
        <p:nvSpPr>
          <p:cNvPr id="3" name="Rectangle 2">
            <a:extLst>
              <a:ext uri="{FF2B5EF4-FFF2-40B4-BE49-F238E27FC236}">
                <a16:creationId xmlns:a16="http://schemas.microsoft.com/office/drawing/2014/main" id="{7BB05F1C-8EB5-4F6F-BF10-CDAE0188E3CB}"/>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74411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2">
            <a:extLst>
              <a:ext uri="{FF2B5EF4-FFF2-40B4-BE49-F238E27FC236}">
                <a16:creationId xmlns:a16="http://schemas.microsoft.com/office/drawing/2014/main" id="{63FD3186-3614-72E7-8B2F-321EB2B17791}"/>
              </a:ext>
            </a:extLst>
          </p:cNvPr>
          <p:cNvGraphicFramePr/>
          <p:nvPr>
            <p:extLst>
              <p:ext uri="{D42A27DB-BD31-4B8C-83A1-F6EECF244321}">
                <p14:modId xmlns:p14="http://schemas.microsoft.com/office/powerpoint/2010/main" val="1681649637"/>
              </p:ext>
            </p:extLst>
          </p:nvPr>
        </p:nvGraphicFramePr>
        <p:xfrm>
          <a:off x="128461" y="150025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4498" y="55485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3" name="Q34">
            <a:extLst>
              <a:ext uri="{FF2B5EF4-FFF2-40B4-BE49-F238E27FC236}">
                <a16:creationId xmlns:a16="http://schemas.microsoft.com/office/drawing/2014/main" id="{7B2F8C84-FB1B-7805-1F1A-2E503711EABD}"/>
              </a:ext>
            </a:extLst>
          </p:cNvPr>
          <p:cNvGraphicFramePr/>
          <p:nvPr>
            <p:extLst>
              <p:ext uri="{D42A27DB-BD31-4B8C-83A1-F6EECF244321}">
                <p14:modId xmlns:p14="http://schemas.microsoft.com/office/powerpoint/2010/main" val="1574124133"/>
              </p:ext>
            </p:extLst>
          </p:nvPr>
        </p:nvGraphicFramePr>
        <p:xfrm>
          <a:off x="128461" y="3048251"/>
          <a:ext cx="8246527" cy="953063"/>
        </p:xfrm>
        <a:graphic>
          <a:graphicData uri="http://schemas.openxmlformats.org/drawingml/2006/chart">
            <c:chart xmlns:c="http://schemas.openxmlformats.org/drawingml/2006/chart" xmlns:r="http://schemas.openxmlformats.org/officeDocument/2006/relationships" r:id="rId4"/>
          </a:graphicData>
        </a:graphic>
      </p:graphicFrame>
      <p:sp>
        <p:nvSpPr>
          <p:cNvPr id="12" name="Title 6">
            <a:extLst>
              <a:ext uri="{FF2B5EF4-FFF2-40B4-BE49-F238E27FC236}">
                <a16:creationId xmlns:a16="http://schemas.microsoft.com/office/drawing/2014/main" id="{E68D79E7-9978-A0B3-C76E-262D000C80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0F9573D6-D1CB-4FBF-AA9A-CA750B17138F}"/>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D7F09D39-61C8-A063-B371-89535233C535}"/>
              </a:ext>
            </a:extLst>
          </p:cNvPr>
          <p:cNvSpPr/>
          <p:nvPr/>
        </p:nvSpPr>
        <p:spPr>
          <a:xfrm>
            <a:off x="10431780" y="1555169"/>
            <a:ext cx="141001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5" name="table" descr="Number of respondents, Trust score, National average, lowest trust score, highest trust score shown for Q32, Q33 Q34 and Q35." title="Summary of scores">
            <a:extLst>
              <a:ext uri="{FF2B5EF4-FFF2-40B4-BE49-F238E27FC236}">
                <a16:creationId xmlns:a16="http://schemas.microsoft.com/office/drawing/2014/main" id="{7D252000-BAD8-1FA1-B7E2-6ED50BE7773E}"/>
              </a:ext>
            </a:extLst>
          </p:cNvPr>
          <p:cNvGraphicFramePr>
            <a:graphicFrameLocks noGrp="1"/>
          </p:cNvGraphicFramePr>
          <p:nvPr>
            <p:extLst>
              <p:ext uri="{D42A27DB-BD31-4B8C-83A1-F6EECF244321}">
                <p14:modId xmlns:p14="http://schemas.microsoft.com/office/powerpoint/2010/main" val="3827840465"/>
              </p:ext>
            </p:extLst>
          </p:nvPr>
        </p:nvGraphicFramePr>
        <p:xfrm>
          <a:off x="8497598" y="1819951"/>
          <a:ext cx="3344200" cy="2489012"/>
        </p:xfrm>
        <a:graphic>
          <a:graphicData uri="http://schemas.openxmlformats.org/drawingml/2006/table">
            <a:tbl>
              <a:tblPr firstRow="1" bandRow="1">
                <a:tableStyleId>{5940675A-B579-460E-94D1-54222C63F5DA}</a:tableStyleId>
              </a:tblPr>
              <a:tblGrid>
                <a:gridCol w="75520">
                  <a:extLst>
                    <a:ext uri="{9D8B030D-6E8A-4147-A177-3AD203B41FA5}">
                      <a16:colId xmlns:a16="http://schemas.microsoft.com/office/drawing/2014/main" val="3601460425"/>
                    </a:ext>
                  </a:extLst>
                </a:gridCol>
                <a:gridCol w="712756">
                  <a:extLst>
                    <a:ext uri="{9D8B030D-6E8A-4147-A177-3AD203B41FA5}">
                      <a16:colId xmlns:a16="http://schemas.microsoft.com/office/drawing/2014/main" val="4049772561"/>
                    </a:ext>
                  </a:extLst>
                </a:gridCol>
                <a:gridCol w="709449">
                  <a:extLst>
                    <a:ext uri="{9D8B030D-6E8A-4147-A177-3AD203B41FA5}">
                      <a16:colId xmlns:a16="http://schemas.microsoft.com/office/drawing/2014/main" val="761297345"/>
                    </a:ext>
                  </a:extLst>
                </a:gridCol>
                <a:gridCol w="425669">
                  <a:extLst>
                    <a:ext uri="{9D8B030D-6E8A-4147-A177-3AD203B41FA5}">
                      <a16:colId xmlns:a16="http://schemas.microsoft.com/office/drawing/2014/main" val="2986169346"/>
                    </a:ext>
                  </a:extLst>
                </a:gridCol>
                <a:gridCol w="490640">
                  <a:extLst>
                    <a:ext uri="{9D8B030D-6E8A-4147-A177-3AD203B41FA5}">
                      <a16:colId xmlns:a16="http://schemas.microsoft.com/office/drawing/2014/main" val="2645485451"/>
                    </a:ext>
                  </a:extLst>
                </a:gridCol>
                <a:gridCol w="471056">
                  <a:extLst>
                    <a:ext uri="{9D8B030D-6E8A-4147-A177-3AD203B41FA5}">
                      <a16:colId xmlns:a16="http://schemas.microsoft.com/office/drawing/2014/main" val="457178370"/>
                    </a:ext>
                  </a:extLst>
                </a:gridCol>
                <a:gridCol w="459110">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650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7886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0"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373599064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96411722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4.5</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F18EA536-389A-E37D-D02B-4ABEF5C4295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10. Support in accessing care </a:t>
            </a:r>
            <a:endParaRPr lang="en-GB" dirty="0"/>
          </a:p>
        </p:txBody>
      </p:sp>
      <p:sp>
        <p:nvSpPr>
          <p:cNvPr id="4" name="TextBox 3">
            <a:extLst>
              <a:ext uri="{FF2B5EF4-FFF2-40B4-BE49-F238E27FC236}">
                <a16:creationId xmlns:a16="http://schemas.microsoft.com/office/drawing/2014/main" id="{4F3C1DD0-B60A-A6F3-3BCD-B29DB5AF541B}"/>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153DF94-54B1-8608-7DC0-138D0145D3EB}"/>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92159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8" descr="A chart showing how your Trust scored for Q33 compared with other trusts that took part; using the ‘expected range’ analysis technique. ">
            <a:extLst>
              <a:ext uri="{FF2B5EF4-FFF2-40B4-BE49-F238E27FC236}">
                <a16:creationId xmlns:a16="http://schemas.microsoft.com/office/drawing/2014/main" id="{B4F303F7-77CF-F3F5-A32A-E334622D4E28}"/>
              </a:ext>
            </a:extLst>
          </p:cNvPr>
          <p:cNvGraphicFramePr/>
          <p:nvPr>
            <p:extLst>
              <p:ext uri="{D42A27DB-BD31-4B8C-83A1-F6EECF244321}">
                <p14:modId xmlns:p14="http://schemas.microsoft.com/office/powerpoint/2010/main" val="2756636051"/>
              </p:ext>
            </p:extLst>
          </p:nvPr>
        </p:nvGraphicFramePr>
        <p:xfrm>
          <a:off x="140734" y="2567588"/>
          <a:ext cx="8246527" cy="1356432"/>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 </a:t>
            </a:r>
            <a:r>
              <a:rPr lang="en-GB" sz="2800" b="1" dirty="0">
                <a:solidFill>
                  <a:srgbClr val="6D276A"/>
                </a:solidFill>
                <a:latin typeface="Arial" panose="020B0604020202020204" pitchFamily="34" charset="0"/>
                <a:cs typeface="Arial" panose="020B0604020202020204" pitchFamily="34" charset="0"/>
              </a:rPr>
              <a:t>(continued)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3C7531B4-47E6-86A3-908A-BA7F3284CF5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D53A79D-FB4F-1B82-0EAB-F3503903BB6F}"/>
              </a:ext>
            </a:extLst>
          </p:cNvPr>
          <p:cNvGrpSpPr/>
          <p:nvPr/>
        </p:nvGrpSpPr>
        <p:grpSpPr>
          <a:xfrm>
            <a:off x="140735" y="1436455"/>
            <a:ext cx="8246527" cy="1548000"/>
            <a:chOff x="380078" y="1436456"/>
            <a:chExt cx="8246527" cy="1512887"/>
          </a:xfrm>
        </p:grpSpPr>
        <p:graphicFrame>
          <p:nvGraphicFramePr>
            <p:cNvPr id="5" name="Q35">
              <a:extLst>
                <a:ext uri="{FF2B5EF4-FFF2-40B4-BE49-F238E27FC236}">
                  <a16:creationId xmlns:a16="http://schemas.microsoft.com/office/drawing/2014/main" id="{AB05D894-7E21-E040-68B6-54FA5A995A5B}"/>
                </a:ext>
              </a:extLst>
            </p:cNvPr>
            <p:cNvGraphicFramePr/>
            <p:nvPr>
              <p:extLst>
                <p:ext uri="{D42A27DB-BD31-4B8C-83A1-F6EECF244321}">
                  <p14:modId xmlns:p14="http://schemas.microsoft.com/office/powerpoint/2010/main" val="4217350062"/>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FE7067F3-21D6-B9D7-D72D-4061FEF40C0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6F3A8FA8-6285-6038-7863-8829FE8C9515}"/>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182171B3-2250-7044-FAC9-909504F6230A}"/>
              </a:ext>
            </a:extLst>
          </p:cNvPr>
          <p:cNvGraphicFramePr>
            <a:graphicFrameLocks noGrp="1"/>
          </p:cNvGraphicFramePr>
          <p:nvPr>
            <p:extLst>
              <p:ext uri="{D42A27DB-BD31-4B8C-83A1-F6EECF244321}">
                <p14:modId xmlns:p14="http://schemas.microsoft.com/office/powerpoint/2010/main" val="4125200652"/>
              </p:ext>
            </p:extLst>
          </p:nvPr>
        </p:nvGraphicFramePr>
        <p:xfrm>
          <a:off x="8585541" y="1767430"/>
          <a:ext cx="3380962" cy="243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9872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1" descr="A bar chart showing the range of section scores for all NHS trusts for Section 1 (Health and social care workers).">
            <a:extLst>
              <a:ext uri="{FF2B5EF4-FFF2-40B4-BE49-F238E27FC236}">
                <a16:creationId xmlns:a16="http://schemas.microsoft.com/office/drawing/2014/main" id="{3ECD1324-4A8A-48B7-BBA5-CE02E1EFEFE0}"/>
              </a:ext>
            </a:extLst>
          </p:cNvPr>
          <p:cNvGraphicFramePr/>
          <p:nvPr>
            <p:extLst>
              <p:ext uri="{D42A27DB-BD31-4B8C-83A1-F6EECF244321}">
                <p14:modId xmlns:p14="http://schemas.microsoft.com/office/powerpoint/2010/main" val="203586463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22002108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7.1</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Somewhat worse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EF006DC7-D6F0-5FE1-BB6C-9B1012B531A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11. Respect, dignity and compassion </a:t>
            </a:r>
            <a:endParaRPr lang="en-GB" dirty="0"/>
          </a:p>
        </p:txBody>
      </p:sp>
      <p:sp>
        <p:nvSpPr>
          <p:cNvPr id="4" name="TextBox 3">
            <a:extLst>
              <a:ext uri="{FF2B5EF4-FFF2-40B4-BE49-F238E27FC236}">
                <a16:creationId xmlns:a16="http://schemas.microsoft.com/office/drawing/2014/main" id="{FC330F7C-3C5E-661B-E981-B2994FC2FAF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A51C7BDA-ECF1-E167-2CB3-0738D562DF6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381705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a:xfrm>
            <a:off x="515938" y="595376"/>
            <a:ext cx="11417697" cy="654856"/>
          </a:xfrm>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5938" y="1175657"/>
            <a:ext cx="11268000" cy="5317218"/>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t>
            </a:r>
            <a:r>
              <a:rPr lang="en-US" sz="1200" dirty="0">
                <a:latin typeface="Arial" panose="020B0604020202020204" pitchFamily="34" charset="0"/>
                <a:cs typeface="Arial" panose="020B0604020202020204" pitchFamily="34" charset="0"/>
              </a:rPr>
              <a:t>Community Mental Health Survey</a:t>
            </a:r>
            <a:r>
              <a:rPr lang="en-GB" sz="1200" dirty="0">
                <a:latin typeface="Arial" panose="020B0604020202020204" pitchFamily="34" charset="0"/>
                <a:cs typeface="Arial" panose="020B0604020202020204" pitchFamily="34" charset="0"/>
              </a:rPr>
              <a:t> has been conducted almost every year since 2004. CQC use the results from the survey in its </a:t>
            </a:r>
            <a:r>
              <a:rPr lang="en-US" sz="1200" dirty="0">
                <a:latin typeface="Arial" panose="020B0604020202020204" pitchFamily="34" charset="0"/>
                <a:cs typeface="Arial" panose="020B0604020202020204" pitchFamily="34" charset="0"/>
              </a:rPr>
              <a:t>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76,581 community mental health service users were invited to participate in the survey across 53 NHS trusts. </a:t>
            </a:r>
          </a:p>
          <a:p>
            <a:pPr>
              <a:spcBef>
                <a:spcPts val="600"/>
              </a:spcBef>
              <a:spcAft>
                <a:spcPts val="600"/>
              </a:spcAft>
            </a:pPr>
            <a:r>
              <a:rPr lang="en-US" sz="1200" dirty="0">
                <a:effectLst/>
                <a:latin typeface="Arial" panose="020B0604020202020204" pitchFamily="34" charset="0"/>
                <a:cs typeface="Arial" panose="020B0604020202020204" pitchFamily="34" charset="0"/>
              </a:rPr>
              <a:t>Completed responses were received from 1,034 </a:t>
            </a:r>
            <a:r>
              <a:rPr lang="en-US" sz="1200" dirty="0">
                <a:latin typeface="Arial" panose="020B0604020202020204" pitchFamily="34" charset="0"/>
                <a:cs typeface="Arial" panose="020B0604020202020204" pitchFamily="34" charset="0"/>
              </a:rPr>
              <a:t>Child and Adolescent Mental Health service users, an adjusted* response rate 17%, 10,754 Adult Mental Health Service users, response rate 19% and 2,640 Older People’s Mental Health Service users, response rate 23%.</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2024 and 31 May 2024. </a:t>
            </a:r>
          </a:p>
          <a:p>
            <a:pPr>
              <a:spcBef>
                <a:spcPts val="600"/>
              </a:spcBef>
              <a:spcAft>
                <a:spcPts val="600"/>
              </a:spcAft>
            </a:pPr>
            <a:r>
              <a:rPr lang="en-US" sz="1200" dirty="0">
                <a:latin typeface="Arial" panose="020B0604020202020204" pitchFamily="34" charset="0"/>
                <a:cs typeface="Arial" panose="020B0604020202020204" pitchFamily="34" charset="0"/>
              </a:rPr>
              <a:t>For more information on the sampling criteria for the survey, please refer to the sampling instructions detailed in the ‘Further information’ section. Fieldwork for the survey (the time during which questionnaires were sent out and returned) took place between August and December 2024.</a:t>
            </a:r>
          </a:p>
          <a:p>
            <a:pPr>
              <a:spcBef>
                <a:spcPts val="600"/>
              </a:spcBef>
              <a:spcAft>
                <a:spcPts val="600"/>
              </a:spcAft>
            </a:pPr>
            <a:r>
              <a:rPr lang="en-GB" sz="1600" b="1" dirty="0">
                <a:latin typeface="Arial" panose="020B0604020202020204" pitchFamily="34" charset="0"/>
                <a:cs typeface="Arial" panose="020B0604020202020204" pitchFamily="34" charset="0"/>
              </a:rPr>
              <a:t>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The 2024 Community Mental Health Survey includes an additional sampling variable which is used for reporting. Trusts were requested to share data on the type of service a service user was primarily accessing during the sample period. This new variable has three categories, mapped to the three Assessment Service Groups: Child and Adolescent Mental Health Services (CAMHS), Adult Mental Health Services (AMHS), and Older People’s Mental Health Services (OPMHS). </a:t>
            </a:r>
          </a:p>
          <a:p>
            <a:pPr>
              <a:spcBef>
                <a:spcPts val="600"/>
              </a:spcBef>
              <a:spcAft>
                <a:spcPts val="600"/>
              </a:spcAft>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pPr>
            <a:endParaRPr lang="en-GB" sz="1100" dirty="0">
              <a:latin typeface="Arial" panose="020B0604020202020204" pitchFamily="34" charset="0"/>
              <a:cs typeface="Arial" panose="020B0604020202020204" pitchFamily="34" charset="0"/>
            </a:endParaRPr>
          </a:p>
          <a:p>
            <a:pPr>
              <a:spcBef>
                <a:spcPts val="600"/>
              </a:spcBef>
              <a:spcAft>
                <a:spcPts val="600"/>
              </a:spcAft>
            </a:pPr>
            <a:r>
              <a:rPr lang="en-GB" sz="1100" dirty="0">
                <a:latin typeface="Arial" panose="020B0604020202020204" pitchFamily="34" charset="0"/>
                <a:cs typeface="Arial" panose="020B0604020202020204" pitchFamily="34" charset="0"/>
              </a:rPr>
              <a:t>*The adjusted base is calculated by subtracting the number of questionnaires returned as undeliverable, or if someone had died, from the total number of questionnaires sent out. The adjusted response rate is then calculated by dividing the number of returned useable questionnaires by the adjusted base.</a:t>
            </a:r>
            <a:endParaRPr lang="en-GB" sz="1600" b="1"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3F090908-C070-436B-AA92-B7A621A40F0A}"/>
              </a:ext>
            </a:extLst>
          </p:cNvPr>
          <p:cNvGraphicFramePr/>
          <p:nvPr>
            <p:extLst>
              <p:ext uri="{D42A27DB-BD31-4B8C-83A1-F6EECF244321}">
                <p14:modId xmlns:p14="http://schemas.microsoft.com/office/powerpoint/2010/main" val="441103057"/>
              </p:ext>
            </p:extLst>
          </p:nvPr>
        </p:nvGraphicFramePr>
        <p:xfrm>
          <a:off x="116188" y="2360835"/>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8385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 (continued)</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6188" y="1436456"/>
            <a:ext cx="8246527" cy="1512887"/>
            <a:chOff x="380078" y="1436456"/>
            <a:chExt cx="8246527" cy="1512887"/>
          </a:xfrm>
        </p:grpSpPr>
        <p:graphicFrame>
          <p:nvGraphicFramePr>
            <p:cNvPr id="15" name="Q1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732832164"/>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D5B5D86B-A273-EB89-E79F-CC1E7737BF9C}"/>
              </a:ext>
            </a:extLst>
          </p:cNvPr>
          <p:cNvGraphicFramePr>
            <a:graphicFrameLocks noGrp="1"/>
          </p:cNvGraphicFramePr>
          <p:nvPr>
            <p:extLst>
              <p:ext uri="{D42A27DB-BD31-4B8C-83A1-F6EECF244321}">
                <p14:modId xmlns:p14="http://schemas.microsoft.com/office/powerpoint/2010/main" val="3108094441"/>
              </p:ext>
            </p:extLst>
          </p:nvPr>
        </p:nvGraphicFramePr>
        <p:xfrm>
          <a:off x="8548720" y="1789732"/>
          <a:ext cx="3399374" cy="23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407749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41</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2"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73396775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80951417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6.3</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2C02A08-CAF0-CB57-DA95-0FC85E23A9C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12. Overall experience</a:t>
            </a:r>
            <a:endParaRPr lang="en-GB" dirty="0"/>
          </a:p>
        </p:txBody>
      </p:sp>
      <p:sp>
        <p:nvSpPr>
          <p:cNvPr id="4" name="TextBox 3">
            <a:extLst>
              <a:ext uri="{FF2B5EF4-FFF2-40B4-BE49-F238E27FC236}">
                <a16:creationId xmlns:a16="http://schemas.microsoft.com/office/drawing/2014/main" id="{D41BAEA0-6402-10EB-8CA2-3A961522F62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FCF7126-0378-8153-6204-428B01B4FBC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1548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1262" y="602302"/>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r>
              <a:rPr lang="en-GB" sz="2800" b="1" dirty="0">
                <a:solidFill>
                  <a:srgbClr val="6D276A"/>
                </a:solidFill>
                <a:latin typeface="Arial" panose="020B0604020202020204" pitchFamily="34" charset="0"/>
                <a:cs typeface="Arial" panose="020B0604020202020204" pitchFamily="34" charset="0"/>
              </a:rPr>
              <a: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250208" y="1611366"/>
            <a:ext cx="8274383" cy="1548000"/>
            <a:chOff x="533494" y="1459901"/>
            <a:chExt cx="8246527" cy="1548000"/>
          </a:xfrm>
        </p:grpSpPr>
        <p:graphicFrame>
          <p:nvGraphicFramePr>
            <p:cNvPr id="15" name="Q3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077179201"/>
                </p:ext>
              </p:extLst>
            </p:nvPr>
          </p:nvGraphicFramePr>
          <p:xfrm>
            <a:off x="533494" y="145990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845755" y="186674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42</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511323591"/>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41586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43</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3"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383420856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91066857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3.3</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C319B84-94FA-F379-114D-29981B3F0AD5}"/>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13. Feedback </a:t>
            </a:r>
            <a:endParaRPr lang="en-GB" dirty="0"/>
          </a:p>
        </p:txBody>
      </p:sp>
      <p:sp>
        <p:nvSpPr>
          <p:cNvPr id="4" name="TextBox 3">
            <a:extLst>
              <a:ext uri="{FF2B5EF4-FFF2-40B4-BE49-F238E27FC236}">
                <a16:creationId xmlns:a16="http://schemas.microsoft.com/office/drawing/2014/main" id="{0541DA95-8BBF-A695-C7FB-6A2CB5F94A8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9B43B39-28C2-C715-DC3E-2CD844BC8D2A}"/>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76427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9550" y="55379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603625440"/>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44</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825923182"/>
              </p:ext>
            </p:extLst>
          </p:nvPr>
        </p:nvGraphicFramePr>
        <p:xfrm>
          <a:off x="8579405" y="1890169"/>
          <a:ext cx="3374826" cy="156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278275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628768" y="1760539"/>
            <a:ext cx="10163161"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45</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0712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963B0-8AE6-73A8-B799-2254CC1F64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A0BC387-BD07-B392-2A3D-975076DFA5F2}"/>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41AFFABB-E3FE-27B5-1663-7FA76265B98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organisation_info">
            <a:extLst>
              <a:ext uri="{FF2B5EF4-FFF2-40B4-BE49-F238E27FC236}">
                <a16:creationId xmlns:a16="http://schemas.microsoft.com/office/drawing/2014/main" id="{762C49D1-4EA2-F3EC-AC25-7FB80E9BAA4B}"/>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479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99610-5E22-0BA5-EAD0-FDED97D2200D}"/>
            </a:ext>
          </a:extLst>
        </p:cNvPr>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3F6EA005-B1C7-1C59-FCD2-A326FFCB10EA}"/>
              </a:ext>
            </a:extLst>
          </p:cNvPr>
          <p:cNvGraphicFramePr>
            <a:graphicFrameLocks/>
          </p:cNvGraphicFramePr>
          <p:nvPr>
            <p:extLst>
              <p:ext uri="{D42A27DB-BD31-4B8C-83A1-F6EECF244321}">
                <p14:modId xmlns:p14="http://schemas.microsoft.com/office/powerpoint/2010/main" val="1517641633"/>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A6AFF78E-5471-7854-445E-512BF8DC5356}"/>
              </a:ext>
            </a:extLst>
          </p:cNvPr>
          <p:cNvGraphicFramePr/>
          <p:nvPr>
            <p:extLst>
              <p:ext uri="{D42A27DB-BD31-4B8C-83A1-F6EECF244321}">
                <p14:modId xmlns:p14="http://schemas.microsoft.com/office/powerpoint/2010/main" val="2982200998"/>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014013B9-4F8D-DFB9-6CD2-1530A9486BB5}"/>
              </a:ext>
            </a:extLst>
          </p:cNvPr>
          <p:cNvGraphicFramePr/>
          <p:nvPr>
            <p:extLst>
              <p:ext uri="{D42A27DB-BD31-4B8C-83A1-F6EECF244321}">
                <p14:modId xmlns:p14="http://schemas.microsoft.com/office/powerpoint/2010/main" val="2190044124"/>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0A506C1D-8B3D-FB2E-707E-D3C05E276930}"/>
              </a:ext>
            </a:extLst>
          </p:cNvPr>
          <p:cNvGrpSpPr/>
          <p:nvPr/>
        </p:nvGrpSpPr>
        <p:grpSpPr>
          <a:xfrm>
            <a:off x="153012" y="1436456"/>
            <a:ext cx="8246527" cy="1766682"/>
            <a:chOff x="380078" y="1436456"/>
            <a:chExt cx="8246527" cy="1512887"/>
          </a:xfrm>
        </p:grpSpPr>
        <p:graphicFrame>
          <p:nvGraphicFramePr>
            <p:cNvPr id="15" name="Q8">
              <a:extLst>
                <a:ext uri="{FF2B5EF4-FFF2-40B4-BE49-F238E27FC236}">
                  <a16:creationId xmlns:a16="http://schemas.microsoft.com/office/drawing/2014/main" id="{6C90F1FA-3908-912F-9FBA-F5D0816336E1}"/>
                </a:ext>
              </a:extLst>
            </p:cNvPr>
            <p:cNvGraphicFramePr/>
            <p:nvPr>
              <p:extLst>
                <p:ext uri="{D42A27DB-BD31-4B8C-83A1-F6EECF244321}">
                  <p14:modId xmlns:p14="http://schemas.microsoft.com/office/powerpoint/2010/main" val="4227585289"/>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FFE315C5-21B8-286A-1C83-F7BEB5528E9A}"/>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9474AC1F-1707-4A78-97D5-2BB6910A4E92}"/>
              </a:ext>
            </a:extLst>
          </p:cNvPr>
          <p:cNvSpPr/>
          <p:nvPr/>
        </p:nvSpPr>
        <p:spPr>
          <a:xfrm>
            <a:off x="10576938" y="1760997"/>
            <a:ext cx="1381972"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875CB86B-73D4-6A70-70F4-6112A5F550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F39C9934-7787-449A-CD02-5FFAD8F523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12AD4C21-E1DA-2CF8-2A4C-0223A9581796}"/>
              </a:ext>
            </a:extLst>
          </p:cNvPr>
          <p:cNvSpPr>
            <a:spLocks noGrp="1"/>
          </p:cNvSpPr>
          <p:nvPr>
            <p:ph type="title" idx="4294967295"/>
          </p:nvPr>
        </p:nvSpPr>
        <p:spPr>
          <a:xfrm>
            <a:off x="431882" y="548154"/>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A9453ACB-9EC0-6B6F-BCAF-88D81DCA4AAB}"/>
              </a:ext>
            </a:extLst>
          </p:cNvPr>
          <p:cNvGraphicFramePr>
            <a:graphicFrameLocks noGrp="1"/>
          </p:cNvGraphicFramePr>
          <p:nvPr>
            <p:extLst>
              <p:ext uri="{D42A27DB-BD31-4B8C-83A1-F6EECF244321}">
                <p14:modId xmlns:p14="http://schemas.microsoft.com/office/powerpoint/2010/main" val="2337077008"/>
              </p:ext>
            </p:extLst>
          </p:nvPr>
        </p:nvGraphicFramePr>
        <p:xfrm>
          <a:off x="8585541" y="2032000"/>
          <a:ext cx="3380962" cy="3873938"/>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235856">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57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183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331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5940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51550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399DE94D-16A1-44FF-D4D9-CE2046F1A288}"/>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80340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C515C-7D93-46EF-E4EE-B4B16F3C5143}"/>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18CBF156-1AB4-E0C2-D269-0A1BC1CBE059}"/>
              </a:ext>
            </a:extLst>
          </p:cNvPr>
          <p:cNvGrpSpPr/>
          <p:nvPr/>
        </p:nvGrpSpPr>
        <p:grpSpPr>
          <a:xfrm>
            <a:off x="153012" y="1436456"/>
            <a:ext cx="8246527" cy="1766682"/>
            <a:chOff x="380078" y="1436456"/>
            <a:chExt cx="8246527" cy="1512887"/>
          </a:xfrm>
        </p:grpSpPr>
        <p:graphicFrame>
          <p:nvGraphicFramePr>
            <p:cNvPr id="15" name="Q12">
              <a:extLst>
                <a:ext uri="{FF2B5EF4-FFF2-40B4-BE49-F238E27FC236}">
                  <a16:creationId xmlns:a16="http://schemas.microsoft.com/office/drawing/2014/main" id="{7449A630-6EB9-1413-015B-BC382A5F9AF5}"/>
                </a:ext>
              </a:extLst>
            </p:cNvPr>
            <p:cNvGraphicFramePr/>
            <p:nvPr>
              <p:extLst>
                <p:ext uri="{D42A27DB-BD31-4B8C-83A1-F6EECF244321}">
                  <p14:modId xmlns:p14="http://schemas.microsoft.com/office/powerpoint/2010/main" val="1628488877"/>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3C9E2987-E0A9-840D-3DF2-E017A2C88568}"/>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2AC6FC22-C3D0-96F2-DF69-A4867B73E781}"/>
              </a:ext>
            </a:extLst>
          </p:cNvPr>
          <p:cNvSpPr/>
          <p:nvPr/>
        </p:nvSpPr>
        <p:spPr>
          <a:xfrm>
            <a:off x="10576938" y="1760997"/>
            <a:ext cx="1381972"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070F0509-0BD2-2643-297E-2D27DB2910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8CB772C8-5CA3-7184-110B-93EFEDF63EE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BDE7A393-1BB1-D680-BDF4-65C2F26DC958}"/>
              </a:ext>
            </a:extLst>
          </p:cNvPr>
          <p:cNvSpPr>
            <a:spLocks noGrp="1"/>
          </p:cNvSpPr>
          <p:nvPr>
            <p:ph type="title" idx="4294967295"/>
          </p:nvPr>
        </p:nvSpPr>
        <p:spPr>
          <a:xfrm>
            <a:off x="433070" y="54019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3EE53CA8-6A77-4402-265E-0A01AEF2DD23}"/>
              </a:ext>
            </a:extLst>
          </p:cNvPr>
          <p:cNvGraphicFramePr>
            <a:graphicFrameLocks noGrp="1"/>
          </p:cNvGraphicFramePr>
          <p:nvPr>
            <p:extLst>
              <p:ext uri="{D42A27DB-BD31-4B8C-83A1-F6EECF244321}">
                <p14:modId xmlns:p14="http://schemas.microsoft.com/office/powerpoint/2010/main" val="2267223793"/>
              </p:ext>
            </p:extLst>
          </p:nvPr>
        </p:nvGraphicFramePr>
        <p:xfrm>
          <a:off x="8585541" y="2032000"/>
          <a:ext cx="3380962" cy="138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9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A0D524CB-BFB3-AD62-7E61-A70B562C07DB}"/>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35308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6BAE5-C32A-357D-EA1D-D539B1A6ECE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68A1168-4DD6-5E1F-796E-724CF4802C40}"/>
              </a:ext>
            </a:extLst>
          </p:cNvPr>
          <p:cNvSpPr>
            <a:spLocks noGrp="1"/>
          </p:cNvSpPr>
          <p:nvPr>
            <p:ph type="title" idx="4294967295"/>
          </p:nvPr>
        </p:nvSpPr>
        <p:spPr>
          <a:xfrm>
            <a:off x="431974" y="525884"/>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a:t>
            </a:r>
          </a:p>
        </p:txBody>
      </p:sp>
      <p:sp>
        <p:nvSpPr>
          <p:cNvPr id="35" name="Title 6">
            <a:extLst>
              <a:ext uri="{FF2B5EF4-FFF2-40B4-BE49-F238E27FC236}">
                <a16:creationId xmlns:a16="http://schemas.microsoft.com/office/drawing/2014/main" id="{E22B610B-658D-B4C3-D1D9-B5151D4434E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736607C6-CC7F-96E1-9751-0E49FD658AEC}"/>
              </a:ext>
            </a:extLst>
          </p:cNvPr>
          <p:cNvGrpSpPr/>
          <p:nvPr/>
        </p:nvGrpSpPr>
        <p:grpSpPr>
          <a:xfrm>
            <a:off x="140735" y="1436455"/>
            <a:ext cx="8246527" cy="1548000"/>
            <a:chOff x="380078" y="1436455"/>
            <a:chExt cx="8246527" cy="1548000"/>
          </a:xfrm>
        </p:grpSpPr>
        <p:graphicFrame>
          <p:nvGraphicFramePr>
            <p:cNvPr id="15" name="Q14">
              <a:extLst>
                <a:ext uri="{FF2B5EF4-FFF2-40B4-BE49-F238E27FC236}">
                  <a16:creationId xmlns:a16="http://schemas.microsoft.com/office/drawing/2014/main" id="{E236EB65-8C76-E2B2-A712-09F324E1274A}"/>
                </a:ext>
              </a:extLst>
            </p:cNvPr>
            <p:cNvGraphicFramePr/>
            <p:nvPr>
              <p:extLst>
                <p:ext uri="{D42A27DB-BD31-4B8C-83A1-F6EECF244321}">
                  <p14:modId xmlns:p14="http://schemas.microsoft.com/office/powerpoint/2010/main" val="3905774296"/>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E7261F77-B865-1131-1B58-ECD19C33329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3015FCC2-E2AE-DBA0-CD22-95165C60C86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3E0F7132-854B-A959-3B44-37881C3577B8}"/>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477A77C6-8756-4AE5-9EAA-6C20CA2F597E}"/>
              </a:ext>
            </a:extLst>
          </p:cNvPr>
          <p:cNvGraphicFramePr>
            <a:graphicFrameLocks noGrp="1"/>
          </p:cNvGraphicFramePr>
          <p:nvPr>
            <p:extLst>
              <p:ext uri="{D42A27DB-BD31-4B8C-83A1-F6EECF244321}">
                <p14:modId xmlns:p14="http://schemas.microsoft.com/office/powerpoint/2010/main" val="1714210398"/>
              </p:ext>
            </p:extLst>
          </p:nvPr>
        </p:nvGraphicFramePr>
        <p:xfrm>
          <a:off x="8591678" y="1767430"/>
          <a:ext cx="3380962" cy="1116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2" name="TextBox 1">
            <a:extLst>
              <a:ext uri="{FF2B5EF4-FFF2-40B4-BE49-F238E27FC236}">
                <a16:creationId xmlns:a16="http://schemas.microsoft.com/office/drawing/2014/main" id="{1BFD3313-ED34-8BBD-A07F-DE8C64B3D962}"/>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149356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a:xfrm>
            <a:off x="515938" y="560749"/>
            <a:ext cx="11417697" cy="654856"/>
          </a:xfrm>
        </p:spPr>
        <p:txBody>
          <a:bodyPr>
            <a:normAutofit/>
          </a:bodyPr>
          <a:lstStyle/>
          <a:p>
            <a:r>
              <a:rPr lang="en-GB" dirty="0"/>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7120" y="1246218"/>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a:t>
            </a:r>
            <a:r>
              <a:rPr lang="en-GB" sz="1200" dirty="0">
                <a:latin typeface="Arial" panose="020B0604020202020204" pitchFamily="34" charset="0"/>
                <a:cs typeface="Arial" panose="020B0604020202020204" pitchFamily="34" charset="0"/>
              </a:rPr>
              <a:t> slide.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a:t>
            </a:r>
          </a:p>
          <a:p>
            <a:pPr>
              <a:spcBef>
                <a:spcPts val="600"/>
              </a:spcBef>
              <a:spcAft>
                <a:spcPts val="600"/>
              </a:spcAft>
            </a:pPr>
            <a:r>
              <a:rPr lang="en-GB" sz="1200" dirty="0">
                <a:latin typeface="Arial" panose="020B0604020202020204" pitchFamily="34" charset="0"/>
                <a:cs typeface="Arial" panose="020B0604020202020204" pitchFamily="34" charset="0"/>
              </a:rPr>
              <a:t>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(except for Q15). A score of 10 represents the best possible result and a score of 0 the worst. The higher the score for each question, the better the trust is performing. Only evaluative questions in the questionnaire are scored. Some questions are descriptive (for example Q1), and others are ‘routing questions’, which are designed to filter out respondents to whom subsequent questions do not apply (for example Q24). These questions are not scored. Please refer to the </a:t>
            </a:r>
            <a:r>
              <a:rPr lang="en-US" sz="1200" dirty="0">
                <a:latin typeface="Arial" panose="020B0604020202020204" pitchFamily="34" charset="0"/>
                <a:cs typeface="Arial" panose="020B0604020202020204" pitchFamily="34" charset="0"/>
                <a:hlinkClick r:id="rId4"/>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per assessment service group after weighting is applied. The ‘national average’ is displayed for Adult Mental Health Services and Older People’s Mental Health Services benchmarking analysis.</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6"/>
              </a:rPr>
              <a:t>survey technical document</a:t>
            </a:r>
            <a:r>
              <a:rPr lang="en-GB" sz="1200" dirty="0">
                <a:latin typeface="Arial" panose="020B0604020202020204" pitchFamily="34" charset="0"/>
                <a:cs typeface="Arial" panose="020B0604020202020204" pitchFamily="34" charset="0"/>
              </a:rPr>
              <a:t> which is on the 'Analysis and Reporting' section of the 2024 Community Mental Health Survey webpage on the NHS surveys website. </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98089-F608-F292-9D5A-E085F5A6CBAC}"/>
            </a:ext>
          </a:extLst>
        </p:cNvPr>
        <p:cNvGrpSpPr/>
        <p:nvPr/>
      </p:nvGrpSpPr>
      <p:grpSpPr>
        <a:xfrm>
          <a:off x="0" y="0"/>
          <a:ext cx="0" cy="0"/>
          <a:chOff x="0" y="0"/>
          <a:chExt cx="0" cy="0"/>
        </a:xfrm>
      </p:grpSpPr>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FA77D6CD-8868-95C2-F517-BC06ADF9653F}"/>
              </a:ext>
            </a:extLst>
          </p:cNvPr>
          <p:cNvGraphicFramePr/>
          <p:nvPr>
            <p:extLst>
              <p:ext uri="{D42A27DB-BD31-4B8C-83A1-F6EECF244321}">
                <p14:modId xmlns:p14="http://schemas.microsoft.com/office/powerpoint/2010/main" val="2430882217"/>
              </p:ext>
            </p:extLst>
          </p:nvPr>
        </p:nvGraphicFramePr>
        <p:xfrm>
          <a:off x="128459" y="3199712"/>
          <a:ext cx="8246527" cy="158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FA668E8-6CCA-7153-371D-B0B46D547426}"/>
              </a:ext>
            </a:extLst>
          </p:cNvPr>
          <p:cNvGraphicFramePr/>
          <p:nvPr>
            <p:extLst>
              <p:ext uri="{D42A27DB-BD31-4B8C-83A1-F6EECF244321}">
                <p14:modId xmlns:p14="http://schemas.microsoft.com/office/powerpoint/2010/main" val="1449863398"/>
              </p:ext>
            </p:extLst>
          </p:nvPr>
        </p:nvGraphicFramePr>
        <p:xfrm>
          <a:off x="128459" y="2341453"/>
          <a:ext cx="8246527" cy="1584000"/>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3">
            <a:extLst>
              <a:ext uri="{FF2B5EF4-FFF2-40B4-BE49-F238E27FC236}">
                <a16:creationId xmlns:a16="http://schemas.microsoft.com/office/drawing/2014/main" id="{5E2EDEC4-7150-3E1E-E14D-B49BD32F447F}"/>
              </a:ext>
            </a:extLst>
          </p:cNvPr>
          <p:cNvSpPr>
            <a:spLocks noGrp="1"/>
          </p:cNvSpPr>
          <p:nvPr>
            <p:ph type="title" idx="4294967295"/>
          </p:nvPr>
        </p:nvSpPr>
        <p:spPr>
          <a:xfrm>
            <a:off x="431974" y="571711"/>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a:t>
            </a:r>
          </a:p>
        </p:txBody>
      </p:sp>
      <p:sp>
        <p:nvSpPr>
          <p:cNvPr id="35" name="Title 6">
            <a:extLst>
              <a:ext uri="{FF2B5EF4-FFF2-40B4-BE49-F238E27FC236}">
                <a16:creationId xmlns:a16="http://schemas.microsoft.com/office/drawing/2014/main" id="{247CE213-B2C6-B2FE-D850-0D88EA8B936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8C35C05D-B085-3819-7BD5-DD64BAC7C2EC}"/>
              </a:ext>
            </a:extLst>
          </p:cNvPr>
          <p:cNvGrpSpPr/>
          <p:nvPr/>
        </p:nvGrpSpPr>
        <p:grpSpPr>
          <a:xfrm>
            <a:off x="128459" y="1439959"/>
            <a:ext cx="8246527" cy="1656000"/>
            <a:chOff x="380078" y="1436456"/>
            <a:chExt cx="8246527" cy="1555681"/>
          </a:xfrm>
        </p:grpSpPr>
        <p:graphicFrame>
          <p:nvGraphicFramePr>
            <p:cNvPr id="15" name="Q16">
              <a:extLst>
                <a:ext uri="{FF2B5EF4-FFF2-40B4-BE49-F238E27FC236}">
                  <a16:creationId xmlns:a16="http://schemas.microsoft.com/office/drawing/2014/main" id="{BB0A33A3-129F-CF23-EA14-667FD3497E96}"/>
                </a:ext>
              </a:extLst>
            </p:cNvPr>
            <p:cNvGraphicFramePr>
              <a:graphicFrameLocks/>
            </p:cNvGraphicFramePr>
            <p:nvPr>
              <p:extLst>
                <p:ext uri="{D42A27DB-BD31-4B8C-83A1-F6EECF244321}">
                  <p14:modId xmlns:p14="http://schemas.microsoft.com/office/powerpoint/2010/main" val="4154451253"/>
                </p:ext>
              </p:extLst>
            </p:nvPr>
          </p:nvGraphicFramePr>
          <p:xfrm>
            <a:off x="380078" y="1436456"/>
            <a:ext cx="8246527" cy="1555681"/>
          </p:xfrm>
          <a:graphic>
            <a:graphicData uri="http://schemas.openxmlformats.org/drawingml/2006/chart">
              <c:chart xmlns:c="http://schemas.openxmlformats.org/drawingml/2006/chart" xmlns:r="http://schemas.openxmlformats.org/officeDocument/2006/relationships" r:id="rId5"/>
            </a:graphicData>
          </a:graphic>
        </p:graphicFrame>
        <p:sp>
          <p:nvSpPr>
            <p:cNvPr id="16" name="Rectangle 15">
              <a:extLst>
                <a:ext uri="{FF2B5EF4-FFF2-40B4-BE49-F238E27FC236}">
                  <a16:creationId xmlns:a16="http://schemas.microsoft.com/office/drawing/2014/main" id="{2598A50D-EA61-7DCA-093C-A10C607CA6D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E4F84335-11DD-2BF8-5ADF-2CBD4BA97F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6977E091-980E-4A6D-04C3-5696267667BA}"/>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8580C3C3-85DF-C52F-C228-567B08A2524F}"/>
              </a:ext>
            </a:extLst>
          </p:cNvPr>
          <p:cNvGraphicFramePr>
            <a:graphicFrameLocks noGrp="1"/>
          </p:cNvGraphicFramePr>
          <p:nvPr>
            <p:extLst>
              <p:ext uri="{D42A27DB-BD31-4B8C-83A1-F6EECF244321}">
                <p14:modId xmlns:p14="http://schemas.microsoft.com/office/powerpoint/2010/main" val="2681276351"/>
              </p:ext>
            </p:extLst>
          </p:nvPr>
        </p:nvGraphicFramePr>
        <p:xfrm>
          <a:off x="8573268" y="1767430"/>
          <a:ext cx="3380963" cy="29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9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5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5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
        <p:nvSpPr>
          <p:cNvPr id="3" name="TextBox 2">
            <a:extLst>
              <a:ext uri="{FF2B5EF4-FFF2-40B4-BE49-F238E27FC236}">
                <a16:creationId xmlns:a16="http://schemas.microsoft.com/office/drawing/2014/main" id="{3CD262CC-12E5-04C8-B923-C687B7E5DDDE}"/>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225843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BF29A-4E93-0955-17C1-28E57F4B29A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8C5C0F2-4B21-E08A-3D46-3B6895C69552}"/>
              </a:ext>
            </a:extLst>
          </p:cNvPr>
          <p:cNvSpPr>
            <a:spLocks noGrp="1"/>
          </p:cNvSpPr>
          <p:nvPr>
            <p:ph type="title" idx="4294967295"/>
          </p:nvPr>
        </p:nvSpPr>
        <p:spPr>
          <a:xfrm>
            <a:off x="361658"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a:t>
            </a:r>
          </a:p>
        </p:txBody>
      </p:sp>
      <p:sp>
        <p:nvSpPr>
          <p:cNvPr id="40" name="Slide Number Placeholder 1">
            <a:extLst>
              <a:ext uri="{FF2B5EF4-FFF2-40B4-BE49-F238E27FC236}">
                <a16:creationId xmlns:a16="http://schemas.microsoft.com/office/drawing/2014/main" id="{EEE2F13B-02FD-4523-EBAA-29FBA21D12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69F1487E-8242-0650-6F18-663F520AF0BD}"/>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821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C8694-4DD7-56D6-7ED1-20AECEE5AAB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A7AF5A3-FBFB-F365-BF86-881263CA747F}"/>
              </a:ext>
            </a:extLst>
          </p:cNvPr>
          <p:cNvSpPr>
            <a:spLocks noGrp="1"/>
          </p:cNvSpPr>
          <p:nvPr>
            <p:ph type="title" idx="4294967295"/>
          </p:nvPr>
        </p:nvSpPr>
        <p:spPr>
          <a:xfrm>
            <a:off x="387350" y="64855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7E56DA2E-64D2-4429-5565-202AA4ECC83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B8E7516D-6997-1A30-AE98-E8134BCA0AD3}"/>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5385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53C54-F5A2-0FD9-8A90-73C63251F2D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3A54553-3DFB-816F-4DFE-DF2F318050B7}"/>
              </a:ext>
            </a:extLst>
          </p:cNvPr>
          <p:cNvSpPr>
            <a:spLocks noGrp="1"/>
          </p:cNvSpPr>
          <p:nvPr>
            <p:ph type="title" idx="4294967295"/>
          </p:nvPr>
        </p:nvSpPr>
        <p:spPr>
          <a:xfrm>
            <a:off x="361658" y="61447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47DBC5C4-6C76-A514-0B69-818DE47ED9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428BFC48-F2B7-5AFF-5ABC-1B79166CC7B4}"/>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403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7FBD6-7868-A745-BF24-4081E594F9D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38DF7D2-7859-43CE-9950-B505F54B56FA}"/>
              </a:ext>
            </a:extLst>
          </p:cNvPr>
          <p:cNvSpPr>
            <a:spLocks noGrp="1"/>
          </p:cNvSpPr>
          <p:nvPr>
            <p:ph type="title" idx="4294967295"/>
          </p:nvPr>
        </p:nvSpPr>
        <p:spPr>
          <a:xfrm>
            <a:off x="406210"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AD1611F1-8580-2C1F-904D-29CBEF5B17D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E45597B2-6BA0-5C3B-D907-82323FB268A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3552E4F-B31E-828F-1ADC-290A5BAF9E6C}"/>
              </a:ext>
            </a:extLst>
          </p:cNvPr>
          <p:cNvGrpSpPr/>
          <p:nvPr/>
        </p:nvGrpSpPr>
        <p:grpSpPr>
          <a:xfrm>
            <a:off x="140735" y="1436455"/>
            <a:ext cx="8246527" cy="1548000"/>
            <a:chOff x="380078" y="1436455"/>
            <a:chExt cx="8246527" cy="1548000"/>
          </a:xfrm>
        </p:grpSpPr>
        <p:graphicFrame>
          <p:nvGraphicFramePr>
            <p:cNvPr id="5" name="Q27">
              <a:extLst>
                <a:ext uri="{FF2B5EF4-FFF2-40B4-BE49-F238E27FC236}">
                  <a16:creationId xmlns:a16="http://schemas.microsoft.com/office/drawing/2014/main" id="{C7E62353-50A6-8C8E-8B38-80BDCDB8583E}"/>
                </a:ext>
              </a:extLst>
            </p:cNvPr>
            <p:cNvGraphicFramePr/>
            <p:nvPr>
              <p:extLst>
                <p:ext uri="{D42A27DB-BD31-4B8C-83A1-F6EECF244321}">
                  <p14:modId xmlns:p14="http://schemas.microsoft.com/office/powerpoint/2010/main" val="748762088"/>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6DABAF04-E5AC-625C-FFDE-A436766AD96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A2745A4C-02AD-FE55-E6F5-A008C11408AA}"/>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B5A38F05-B0DA-34C3-846E-961A2DD2B625}"/>
              </a:ext>
            </a:extLst>
          </p:cNvPr>
          <p:cNvGraphicFramePr>
            <a:graphicFrameLocks noGrp="1"/>
          </p:cNvGraphicFramePr>
          <p:nvPr>
            <p:extLst>
              <p:ext uri="{D42A27DB-BD31-4B8C-83A1-F6EECF244321}">
                <p14:modId xmlns:p14="http://schemas.microsoft.com/office/powerpoint/2010/main" val="3004205865"/>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8A8F8708-AE13-9B3C-171D-726F5449A8E1}"/>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208734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63736-0CB9-3761-88BA-F14116AA790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6730893-A43B-914E-BA00-BD6ACC8F326B}"/>
              </a:ext>
            </a:extLst>
          </p:cNvPr>
          <p:cNvSpPr>
            <a:spLocks noGrp="1"/>
          </p:cNvSpPr>
          <p:nvPr>
            <p:ph type="title" idx="4294967295"/>
          </p:nvPr>
        </p:nvSpPr>
        <p:spPr>
          <a:xfrm>
            <a:off x="415354"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Support with other areas of life</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D7DA1530-4D7C-1A27-EE56-31838058219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F3ECB56F-0E30-E76E-07AA-BFE2FD1CE53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694DCBD-F053-34F2-82B2-DE465B3483F4}"/>
              </a:ext>
            </a:extLst>
          </p:cNvPr>
          <p:cNvGrpSpPr/>
          <p:nvPr/>
        </p:nvGrpSpPr>
        <p:grpSpPr>
          <a:xfrm>
            <a:off x="140735" y="1436455"/>
            <a:ext cx="8246527" cy="1548000"/>
            <a:chOff x="380078" y="1436455"/>
            <a:chExt cx="8246527" cy="1548000"/>
          </a:xfrm>
        </p:grpSpPr>
        <p:graphicFrame>
          <p:nvGraphicFramePr>
            <p:cNvPr id="5" name="Q34">
              <a:extLst>
                <a:ext uri="{FF2B5EF4-FFF2-40B4-BE49-F238E27FC236}">
                  <a16:creationId xmlns:a16="http://schemas.microsoft.com/office/drawing/2014/main" id="{BE861E9B-3B4A-62DB-86EF-84A6386FCAD0}"/>
                </a:ext>
              </a:extLst>
            </p:cNvPr>
            <p:cNvGraphicFramePr/>
            <p:nvPr>
              <p:extLst>
                <p:ext uri="{D42A27DB-BD31-4B8C-83A1-F6EECF244321}">
                  <p14:modId xmlns:p14="http://schemas.microsoft.com/office/powerpoint/2010/main" val="2959579849"/>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28FCD209-B917-4309-78C6-C647966B8E20}"/>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572EE359-37B9-5388-4CC9-B390841238B0}"/>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7A62A7A5-7F43-7038-EB39-E6B0CB00DDE3}"/>
              </a:ext>
            </a:extLst>
          </p:cNvPr>
          <p:cNvGraphicFramePr>
            <a:graphicFrameLocks noGrp="1"/>
          </p:cNvGraphicFramePr>
          <p:nvPr>
            <p:extLst>
              <p:ext uri="{D42A27DB-BD31-4B8C-83A1-F6EECF244321}">
                <p14:modId xmlns:p14="http://schemas.microsoft.com/office/powerpoint/2010/main" val="2161685502"/>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6BAE66CE-9A99-F9C9-73B1-537329862DB5}"/>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35006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9AFCD-FDAA-DBA9-3E04-39ECA57F861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6595680-F816-5934-1DB3-113C1CD3277E}"/>
              </a:ext>
            </a:extLst>
          </p:cNvPr>
          <p:cNvSpPr>
            <a:spLocks noGrp="1"/>
          </p:cNvSpPr>
          <p:nvPr>
            <p:ph type="title" idx="4294967295"/>
          </p:nvPr>
        </p:nvSpPr>
        <p:spPr>
          <a:xfrm>
            <a:off x="412974"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8DE0BAF8-B8CB-BB82-6600-91696127546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2ECF71D6-F4A3-7580-67F6-85A502E114C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B247C6F6-B733-E5A8-BA42-B6EBECF22825}"/>
              </a:ext>
            </a:extLst>
          </p:cNvPr>
          <p:cNvGrpSpPr/>
          <p:nvPr/>
        </p:nvGrpSpPr>
        <p:grpSpPr>
          <a:xfrm>
            <a:off x="140735" y="1436455"/>
            <a:ext cx="8246527" cy="1548000"/>
            <a:chOff x="380078" y="1436455"/>
            <a:chExt cx="8246527" cy="1548000"/>
          </a:xfrm>
        </p:grpSpPr>
        <p:graphicFrame>
          <p:nvGraphicFramePr>
            <p:cNvPr id="5" name="Q35">
              <a:extLst>
                <a:ext uri="{FF2B5EF4-FFF2-40B4-BE49-F238E27FC236}">
                  <a16:creationId xmlns:a16="http://schemas.microsoft.com/office/drawing/2014/main" id="{AE25FC66-656F-42F6-024C-606E643E4CF6}"/>
                </a:ext>
              </a:extLst>
            </p:cNvPr>
            <p:cNvGraphicFramePr/>
            <p:nvPr>
              <p:extLst>
                <p:ext uri="{D42A27DB-BD31-4B8C-83A1-F6EECF244321}">
                  <p14:modId xmlns:p14="http://schemas.microsoft.com/office/powerpoint/2010/main" val="134638555"/>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0B112CA0-6934-5678-BC42-FBFC848F5CE2}"/>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0ED914F3-AD14-DBF5-A69F-3CB3D654F32F}"/>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22174B9D-FE16-3EA2-65D5-C0F379ED916B}"/>
              </a:ext>
            </a:extLst>
          </p:cNvPr>
          <p:cNvGraphicFramePr>
            <a:graphicFrameLocks noGrp="1"/>
          </p:cNvGraphicFramePr>
          <p:nvPr>
            <p:extLst>
              <p:ext uri="{D42A27DB-BD31-4B8C-83A1-F6EECF244321}">
                <p14:modId xmlns:p14="http://schemas.microsoft.com/office/powerpoint/2010/main" val="543796858"/>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9354F816-5978-3568-0A1D-79798F7E2A3E}"/>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103515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57357-B771-94A3-4737-CAC6ABE03AAF}"/>
            </a:ext>
          </a:extLst>
        </p:cNvPr>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BA4A473B-43B9-2B3F-A313-16D148A497E1}"/>
              </a:ext>
            </a:extLst>
          </p:cNvPr>
          <p:cNvGraphicFramePr/>
          <p:nvPr>
            <p:extLst>
              <p:ext uri="{D42A27DB-BD31-4B8C-83A1-F6EECF244321}">
                <p14:modId xmlns:p14="http://schemas.microsoft.com/office/powerpoint/2010/main" val="77891745"/>
              </p:ext>
            </p:extLst>
          </p:nvPr>
        </p:nvGraphicFramePr>
        <p:xfrm>
          <a:off x="116188" y="2423065"/>
          <a:ext cx="8246527" cy="1404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9714414B-E69A-789A-EEB2-39C2210244B6}"/>
              </a:ext>
            </a:extLst>
          </p:cNvPr>
          <p:cNvSpPr>
            <a:spLocks noGrp="1"/>
          </p:cNvSpPr>
          <p:nvPr>
            <p:ph type="title" idx="4294967295"/>
          </p:nvPr>
        </p:nvSpPr>
        <p:spPr>
          <a:xfrm>
            <a:off x="431262"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B4329E4A-19C1-87CF-F3BB-DA8A18BE78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2634F64C-2520-2B4A-E9BF-9D963723FA75}"/>
              </a:ext>
            </a:extLst>
          </p:cNvPr>
          <p:cNvGrpSpPr/>
          <p:nvPr/>
        </p:nvGrpSpPr>
        <p:grpSpPr>
          <a:xfrm>
            <a:off x="116188" y="1436455"/>
            <a:ext cx="8246527" cy="1548000"/>
            <a:chOff x="380078" y="1436455"/>
            <a:chExt cx="8246527" cy="1548000"/>
          </a:xfrm>
        </p:grpSpPr>
        <p:graphicFrame>
          <p:nvGraphicFramePr>
            <p:cNvPr id="15" name="Q13">
              <a:extLst>
                <a:ext uri="{FF2B5EF4-FFF2-40B4-BE49-F238E27FC236}">
                  <a16:creationId xmlns:a16="http://schemas.microsoft.com/office/drawing/2014/main" id="{D8DDE47D-D7F3-F6E3-7594-FDA215F7E44E}"/>
                </a:ext>
              </a:extLst>
            </p:cNvPr>
            <p:cNvGraphicFramePr/>
            <p:nvPr>
              <p:extLst>
                <p:ext uri="{D42A27DB-BD31-4B8C-83A1-F6EECF244321}">
                  <p14:modId xmlns:p14="http://schemas.microsoft.com/office/powerpoint/2010/main" val="2281856222"/>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3DA625A6-B2B4-24F7-2C85-C44EDC759F1D}"/>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66553BF0-9E8B-59F5-0D38-AABF6A432B3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9160ABA0-54E9-F3BE-E256-CF18788F04FB}"/>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4159D76D-BA80-6BEA-4640-FF00B03B7069}"/>
              </a:ext>
            </a:extLst>
          </p:cNvPr>
          <p:cNvGraphicFramePr>
            <a:graphicFrameLocks noGrp="1"/>
          </p:cNvGraphicFramePr>
          <p:nvPr>
            <p:extLst>
              <p:ext uri="{D42A27DB-BD31-4B8C-83A1-F6EECF244321}">
                <p14:modId xmlns:p14="http://schemas.microsoft.com/office/powerpoint/2010/main" val="1190403251"/>
              </p:ext>
            </p:extLst>
          </p:nvPr>
        </p:nvGraphicFramePr>
        <p:xfrm>
          <a:off x="8548720" y="1789732"/>
          <a:ext cx="3399374" cy="24027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4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59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0D53AB97-663E-701D-84D3-89D1EE695218}"/>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41969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6129A-A2C3-7211-EB32-7E6E18D3DAC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E077F97-7471-E440-F26D-4CD7E12AA4A8}"/>
              </a:ext>
            </a:extLst>
          </p:cNvPr>
          <p:cNvSpPr>
            <a:spLocks noGrp="1"/>
          </p:cNvSpPr>
          <p:nvPr>
            <p:ph type="title" idx="4294967295"/>
          </p:nvPr>
        </p:nvSpPr>
        <p:spPr>
          <a:xfrm>
            <a:off x="433642" y="55407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CA7C6FB6-BD82-60C8-9F3C-A5DD4CAFAA6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10C2C3DD-033B-2BC1-E594-6F6F8FF2CA98}"/>
              </a:ext>
            </a:extLst>
          </p:cNvPr>
          <p:cNvGrpSpPr/>
          <p:nvPr/>
        </p:nvGrpSpPr>
        <p:grpSpPr>
          <a:xfrm>
            <a:off x="250208" y="1611366"/>
            <a:ext cx="8274383" cy="1548000"/>
            <a:chOff x="533494" y="1459902"/>
            <a:chExt cx="8246527" cy="1512887"/>
          </a:xfrm>
        </p:grpSpPr>
        <p:graphicFrame>
          <p:nvGraphicFramePr>
            <p:cNvPr id="15" name="Q39">
              <a:extLst>
                <a:ext uri="{FF2B5EF4-FFF2-40B4-BE49-F238E27FC236}">
                  <a16:creationId xmlns:a16="http://schemas.microsoft.com/office/drawing/2014/main" id="{B6A4BE17-2694-33BE-AE6D-1C3A4253C955}"/>
                </a:ext>
              </a:extLst>
            </p:cNvPr>
            <p:cNvGraphicFramePr/>
            <p:nvPr>
              <p:extLst>
                <p:ext uri="{D42A27DB-BD31-4B8C-83A1-F6EECF244321}">
                  <p14:modId xmlns:p14="http://schemas.microsoft.com/office/powerpoint/2010/main" val="3800707924"/>
                </p:ext>
              </p:extLst>
            </p:nvPr>
          </p:nvGraphicFramePr>
          <p:xfrm>
            <a:off x="533494" y="1459902"/>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E4ABCB3E-8CC6-BEAB-283C-D068EEF2A02B}"/>
                </a:ext>
              </a:extLst>
            </p:cNvPr>
            <p:cNvSpPr/>
            <p:nvPr/>
          </p:nvSpPr>
          <p:spPr>
            <a:xfrm>
              <a:off x="6845755" y="1904645"/>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93B27D9E-BF63-3E72-8173-7F45AFEF3CE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58</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69989150-54A8-9F4D-5530-7671093F3291}"/>
              </a:ext>
            </a:extLst>
          </p:cNvPr>
          <p:cNvGraphicFramePr>
            <a:graphicFrameLocks noGrp="1"/>
          </p:cNvGraphicFramePr>
          <p:nvPr>
            <p:extLst>
              <p:ext uri="{D42A27DB-BD31-4B8C-83A1-F6EECF244321}">
                <p14:modId xmlns:p14="http://schemas.microsoft.com/office/powerpoint/2010/main" val="370803075"/>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4E62211F-C34D-082C-834D-6F5DE48E6632}"/>
              </a:ext>
            </a:extLst>
          </p:cNvPr>
          <p:cNvSpPr/>
          <p:nvPr/>
        </p:nvSpPr>
        <p:spPr>
          <a:xfrm>
            <a:off x="10552483" y="1620634"/>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
        <p:nvSpPr>
          <p:cNvPr id="2" name="TextBox 1">
            <a:extLst>
              <a:ext uri="{FF2B5EF4-FFF2-40B4-BE49-F238E27FC236}">
                <a16:creationId xmlns:a16="http://schemas.microsoft.com/office/drawing/2014/main" id="{6EA932CE-962E-E217-F6FD-417291A4FF1C}"/>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790263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0EC2B-256D-87FE-5F8F-ACD92E841B3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36E17FB-C763-2B3D-5300-EF81CE174F73}"/>
              </a:ext>
            </a:extLst>
          </p:cNvPr>
          <p:cNvSpPr>
            <a:spLocks noGrp="1"/>
          </p:cNvSpPr>
          <p:nvPr>
            <p:ph type="title" idx="4294967295"/>
          </p:nvPr>
        </p:nvSpPr>
        <p:spPr>
          <a:xfrm>
            <a:off x="433642" y="577525"/>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1E0C06D3-D29E-94EE-C751-172228A3F6B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8149283F-2EFF-1BC6-5E92-758D0411479E}"/>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08D3A56C-E0E9-B91C-BB84-FBAA790675FB}"/>
                </a:ext>
              </a:extLst>
            </p:cNvPr>
            <p:cNvGraphicFramePr/>
            <p:nvPr>
              <p:extLst>
                <p:ext uri="{D42A27DB-BD31-4B8C-83A1-F6EECF244321}">
                  <p14:modId xmlns:p14="http://schemas.microsoft.com/office/powerpoint/2010/main" val="3482526789"/>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06AADBC6-4E29-CE26-A5E0-67DBF96C872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73DDCEB5-17A3-AB66-CE7A-37AEE39AE6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4C8CF8BB-E7A5-C4B4-52B1-397DAF51F7CE}"/>
              </a:ext>
            </a:extLst>
          </p:cNvPr>
          <p:cNvGraphicFramePr>
            <a:graphicFrameLocks noGrp="1"/>
          </p:cNvGraphicFramePr>
          <p:nvPr>
            <p:extLst>
              <p:ext uri="{D42A27DB-BD31-4B8C-83A1-F6EECF244321}">
                <p14:modId xmlns:p14="http://schemas.microsoft.com/office/powerpoint/2010/main" val="113614790"/>
              </p:ext>
            </p:extLst>
          </p:nvPr>
        </p:nvGraphicFramePr>
        <p:xfrm>
          <a:off x="8579405" y="1890169"/>
          <a:ext cx="3374826" cy="15567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652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31182207-0D01-F056-89ED-D95181C2CBC1}"/>
              </a:ext>
            </a:extLst>
          </p:cNvPr>
          <p:cNvSpPr/>
          <p:nvPr/>
        </p:nvSpPr>
        <p:spPr>
          <a:xfrm>
            <a:off x="10552483" y="1620634"/>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
        <p:nvSpPr>
          <p:cNvPr id="2" name="TextBox 1">
            <a:extLst>
              <a:ext uri="{FF2B5EF4-FFF2-40B4-BE49-F238E27FC236}">
                <a16:creationId xmlns:a16="http://schemas.microsoft.com/office/drawing/2014/main" id="{A7CE544A-1289-B506-C2F9-4BD775C7F3C6}"/>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44570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a:xfrm>
            <a:off x="494817" y="575966"/>
            <a:ext cx="11417697" cy="654856"/>
          </a:xfrm>
        </p:spPr>
        <p:txBody>
          <a:bodyPr>
            <a:normAutofit/>
          </a:bodyPr>
          <a:lstStyle/>
          <a:p>
            <a:r>
              <a:rPr lang="en-GB" dirty="0"/>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94817"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five main sections:</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Background and methodology </a:t>
            </a:r>
            <a:r>
              <a:rPr lang="en-GB" sz="1200" dirty="0">
                <a:latin typeface="Arial" panose="020B0604020202020204" pitchFamily="34" charset="0"/>
                <a:cs typeface="Arial" panose="020B0604020202020204" pitchFamily="34" charset="0"/>
              </a:rPr>
              <a:t>– provides information about the survey programme, how the survey is run, and how to interpret the data.</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Trust scores: Child and Adolescent Mental Health Services </a:t>
            </a:r>
            <a:r>
              <a:rPr lang="en-GB" sz="1200" dirty="0">
                <a:latin typeface="Arial" panose="020B0604020202020204" pitchFamily="34" charset="0"/>
                <a:cs typeface="Arial" panose="020B0604020202020204" pitchFamily="34" charset="0"/>
              </a:rPr>
              <a:t>– shows </a:t>
            </a:r>
            <a:r>
              <a:rPr lang="en-GB" sz="1200" dirty="0">
                <a:solidFill>
                  <a:srgbClr val="000000"/>
                </a:solidFill>
                <a:latin typeface="Arial" panose="020B0604020202020204" pitchFamily="34" charset="0"/>
                <a:cs typeface="Arial" panose="020B0604020202020204" pitchFamily="34" charset="0"/>
              </a:rPr>
              <a:t>how your trust scored for each evaluative question and the number of respondents for each question.</a:t>
            </a:r>
            <a:endParaRPr lang="en-GB" sz="1200" b="1"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Benchmarking: Assessment Service Groups </a:t>
            </a:r>
            <a:r>
              <a:rPr lang="en-GB" sz="1200" dirty="0">
                <a:latin typeface="Arial" panose="020B0604020202020204" pitchFamily="34" charset="0"/>
                <a:cs typeface="Arial" panose="020B0604020202020204" pitchFamily="34" charset="0"/>
              </a:rPr>
              <a:t>– </a:t>
            </a: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each individual ASG:</a:t>
            </a: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Adult Mental Health Services data, using the ‘expected range’ analysis technique. </a:t>
            </a:r>
          </a:p>
          <a:p>
            <a:pPr marL="628650" lvl="1"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lvl="1">
              <a:spcBef>
                <a:spcPts val="600"/>
              </a:spcBef>
            </a:pPr>
            <a:endParaRPr lang="en-GB" sz="1200" dirty="0">
              <a:latin typeface="Arial" panose="020B0604020202020204" pitchFamily="34" charset="0"/>
              <a:cs typeface="Arial" panose="020B0604020202020204" pitchFamily="34" charset="0"/>
            </a:endParaRP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Older People’s Mental Health Services data, using the ‘expected range’ analysis technique. </a:t>
            </a:r>
            <a:endParaRPr lang="en-GB" sz="1200" b="1" dirty="0">
              <a:latin typeface="Arial" panose="020B0604020202020204" pitchFamily="34" charset="0"/>
              <a:cs typeface="Arial" panose="020B0604020202020204" pitchFamily="34" charset="0"/>
            </a:endParaRP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Change over time: Assessment Service Groups </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includes your trust’s mean score for each evaluative question in the survey shown in a significance test table, comparing it to your 2023 mean. This allows you to see if your trust has made statistically significant improvements between survey years. Scores are provided for:</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No historical comparison is provided for the Child and Adolescent Mental Health Services due to low base sizes.</a:t>
            </a: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Comparison to other trusts </a:t>
            </a:r>
            <a:r>
              <a:rPr lang="en-GB" sz="1200" dirty="0">
                <a:latin typeface="Arial" panose="020B0604020202020204" pitchFamily="34" charset="0"/>
                <a:cs typeface="Arial" panose="020B0604020202020204" pitchFamily="34" charset="0"/>
              </a:rPr>
              <a:t>– 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60</a:t>
            </a:fld>
            <a:r>
              <a:rPr lang="en-GB" sz="900" b="1" dirty="0">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6F7B2172-EB2F-F823-95E8-6F8EB13D21DC}"/>
              </a:ext>
            </a:extLst>
          </p:cNvPr>
          <p:cNvSpPr txBox="1">
            <a:spLocks/>
          </p:cNvSpPr>
          <p:nvPr/>
        </p:nvSpPr>
        <p:spPr>
          <a:xfrm>
            <a:off x="628769" y="1972479"/>
            <a:ext cx="10018912" cy="2913042"/>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and 2024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3" name="Title 4">
            <a:extLst>
              <a:ext uri="{FF2B5EF4-FFF2-40B4-BE49-F238E27FC236}">
                <a16:creationId xmlns:a16="http://schemas.microsoft.com/office/drawing/2014/main" id="{71E0A3C5-E23F-5A56-358F-609BE2E8D767}"/>
              </a:ext>
            </a:extLst>
          </p:cNvPr>
          <p:cNvSpPr>
            <a:spLocks noGrp="1"/>
          </p:cNvSpPr>
          <p:nvPr>
            <p:ph type="title"/>
          </p:nvPr>
        </p:nvSpPr>
        <p:spPr>
          <a:xfrm>
            <a:off x="628769" y="1104534"/>
            <a:ext cx="5154159" cy="553998"/>
          </a:xfrm>
        </p:spPr>
        <p:txBody>
          <a:bodyPr/>
          <a:lstStyle/>
          <a:p>
            <a:r>
              <a:rPr lang="en-GB" b="1" dirty="0">
                <a:cs typeface="Arial" panose="020B0604020202020204" pitchFamily="34" charset="0"/>
              </a:rPr>
              <a:t>Change over time</a:t>
            </a:r>
            <a:endParaRPr lang="en-GB" dirty="0">
              <a:cs typeface="Arial" panose="020B0604020202020204" pitchFamily="34" charset="0"/>
            </a:endParaRPr>
          </a:p>
        </p:txBody>
      </p:sp>
      <p:sp>
        <p:nvSpPr>
          <p:cNvPr id="4" name="TextBox 3">
            <a:extLst>
              <a:ext uri="{FF2B5EF4-FFF2-40B4-BE49-F238E27FC236}">
                <a16:creationId xmlns:a16="http://schemas.microsoft.com/office/drawing/2014/main" id="{22C18A32-780B-FD91-7F8A-DF5208EADAD0}"/>
              </a:ext>
            </a:extLst>
          </p:cNvPr>
          <p:cNvSpPr txBox="1"/>
          <p:nvPr/>
        </p:nvSpPr>
        <p:spPr>
          <a:xfrm>
            <a:off x="628769" y="4742313"/>
            <a:ext cx="9790113" cy="1384995"/>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or changed for 2024 and therefore are not included in this section: Q9, Q15, Q16, Q26.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Section 6 has been excluded as the question that constitutes the section has been amended and is no longer comparable.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2024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community mental health </a:t>
            </a:r>
            <a:r>
              <a:rPr lang="en-GB" sz="1200" dirty="0">
                <a:latin typeface="Arial" panose="020B0604020202020204" pitchFamily="34" charset="0"/>
                <a:cs typeface="Arial" panose="020B0604020202020204" pitchFamily="34" charset="0"/>
              </a:rPr>
              <a:t>NHS 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tables underneath the charts, showing significant differences between this year (2024) and the previous year (2023). Z-tests set to 95% significance were used to compare data between the two years (2024 vs 2023). A statistically significant difference means it is unlikely we would have obtained this result if there was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descr="A screenshot of a graph&#10;&#10;AI-generated content may be incorrect.">
            <a:extLst>
              <a:ext uri="{FF2B5EF4-FFF2-40B4-BE49-F238E27FC236}">
                <a16:creationId xmlns:a16="http://schemas.microsoft.com/office/drawing/2014/main" id="{9D3D4EBB-F067-625B-3F83-57037306A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9928" y="1523190"/>
            <a:ext cx="4147921" cy="3783535"/>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AF7A3-8EFE-2004-A9D4-CEB0566E413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83291C19-4621-5568-1718-D59076FB24E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1A74858F-A6C2-21CF-6319-201E8DD2E81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A9FE0C84-43FE-ED30-2DAE-3F0B5E1B7C80}"/>
              </a:ext>
            </a:extLst>
          </p:cNvPr>
          <p:cNvSpPr>
            <a:spLocks noGrp="1"/>
          </p:cNvSpPr>
          <p:nvPr>
            <p:ph type="title"/>
          </p:nvPr>
        </p:nvSpPr>
        <p:spPr>
          <a:xfrm>
            <a:off x="628769" y="183550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602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D9A27-FC35-9CE9-6F88-35E7D8BACD23}"/>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6CBDBA3F-BDF8-9977-546E-848740A871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91265A5E-6880-F653-E02F-F6418ACB2D88}"/>
              </a:ext>
            </a:extLst>
          </p:cNvPr>
          <p:cNvSpPr txBox="1">
            <a:spLocks/>
          </p:cNvSpPr>
          <p:nvPr/>
        </p:nvSpPr>
        <p:spPr>
          <a:xfrm>
            <a:off x="0" y="818267"/>
            <a:ext cx="11358988" cy="995184"/>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RRP Barnet, Enfield and Haringey Mental Health NHS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historical comparisons for Adult Mental </a:t>
            </a:r>
            <a:r>
              <a:rPr lang="en-GB" sz="1400" kern="100" dirty="0">
                <a:latin typeface="Arial" panose="020B0604020202020204" pitchFamily="34" charset="0"/>
                <a:ea typeface="Aptos" panose="020B0004020202020204" pitchFamily="34" charset="0"/>
                <a:cs typeface="Arial" panose="020B0604020202020204" pitchFamily="34" charset="0"/>
              </a:rPr>
              <a:t>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to no available data or a significant change in the sampling profile.</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29296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2822B-7773-000D-731B-E28BE28BE72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F8485DB-2D85-8E1A-5F18-3565300036F9}"/>
              </a:ext>
            </a:extLst>
          </p:cNvPr>
          <p:cNvSpPr>
            <a:spLocks noGrp="1"/>
          </p:cNvSpPr>
          <p:nvPr>
            <p:ph type="title"/>
          </p:nvPr>
        </p:nvSpPr>
        <p:spPr>
          <a:xfrm>
            <a:off x="628768" y="1913524"/>
            <a:ext cx="983156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79480EBD-9C81-098D-868B-737701CD0EF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64</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0725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AF3E9-A784-5842-E0C3-AA80C92F39A7}"/>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84260C6E-D63E-E975-8D91-3DD4B8F1474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49775D1F-34F8-E074-E57D-CC475F723DBF}"/>
              </a:ext>
            </a:extLst>
          </p:cNvPr>
          <p:cNvSpPr txBox="1">
            <a:spLocks/>
          </p:cNvSpPr>
          <p:nvPr/>
        </p:nvSpPr>
        <p:spPr>
          <a:xfrm>
            <a:off x="0" y="818267"/>
            <a:ext cx="11358988" cy="995184"/>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RRP Barnet, Enfield and Haringey Mental Health NHS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historical comparisons for Older People’s Mental </a:t>
            </a:r>
            <a:r>
              <a:rPr lang="en-GB" sz="1400" kern="100" dirty="0">
                <a:latin typeface="Arial" panose="020B0604020202020204" pitchFamily="34" charset="0"/>
                <a:ea typeface="Aptos" panose="020B0004020202020204" pitchFamily="34" charset="0"/>
                <a:cs typeface="Arial" panose="020B0604020202020204" pitchFamily="34" charset="0"/>
              </a:rPr>
              <a:t>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to no available data or a significant change in the sampling profile.</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92089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5ED62-AE43-88DE-4BD2-19CC0B111F19}"/>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96B49ED-620A-5047-79BD-BC21DE75CB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66</a:t>
            </a:fld>
            <a:r>
              <a:rPr lang="en-GB" sz="900" b="1" dirty="0">
                <a:solidFill>
                  <a:schemeClr val="bg1"/>
                </a:solidFill>
                <a:latin typeface="Arial" panose="020B0604020202020204" pitchFamily="34" charset="0"/>
                <a:cs typeface="Arial" panose="020B0604020202020204" pitchFamily="34" charset="0"/>
              </a:rPr>
              <a:t>  </a:t>
            </a:r>
          </a:p>
        </p:txBody>
      </p:sp>
      <p:sp>
        <p:nvSpPr>
          <p:cNvPr id="12" name="Title 4">
            <a:extLst>
              <a:ext uri="{FF2B5EF4-FFF2-40B4-BE49-F238E27FC236}">
                <a16:creationId xmlns:a16="http://schemas.microsoft.com/office/drawing/2014/main" id="{A2CC7016-DB09-3F7E-0211-22F5C167B804}"/>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dirty="0"/>
              <a:t>Comparison to other trusts:</a:t>
            </a:r>
          </a:p>
          <a:p>
            <a:pPr>
              <a:defRPr/>
            </a:pPr>
            <a:r>
              <a:rPr lang="en-US" sz="4000" b="1" dirty="0">
                <a:latin typeface="Arial" panose="020B0604020202020204" pitchFamily="34" charset="0"/>
                <a:cs typeface="Arial" panose="020B0604020202020204" pitchFamily="34" charset="0"/>
              </a:rPr>
              <a:t>Adult Mental Health Services</a:t>
            </a:r>
            <a:r>
              <a:rPr lang="en-GB" sz="4000" b="1" dirty="0">
                <a:latin typeface="Arial" panose="020B0604020202020204" pitchFamily="34" charset="0"/>
                <a:cs typeface="Arial" panose="020B0604020202020204" pitchFamily="34" charset="0"/>
              </a:rPr>
              <a:t> and </a:t>
            </a:r>
            <a:r>
              <a:rPr lang="en-US" sz="4000" b="1" dirty="0">
                <a:latin typeface="Arial" panose="020B0604020202020204" pitchFamily="34" charset="0"/>
                <a:cs typeface="Arial" panose="020B0604020202020204" pitchFamily="34" charset="0"/>
              </a:rPr>
              <a:t>Older People’s Mental Health Services</a:t>
            </a:r>
            <a:endParaRPr lang="en-GB"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392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2BFD8-B862-965F-6382-6E50DAE02366}"/>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F71ED7E-D505-0638-4E04-59C8C4A76FD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67</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AA4672A5-328D-A565-81B8-A3EEC01EE14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67</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2962D536-7825-954E-D732-79249EA4FBEC}"/>
              </a:ext>
            </a:extLst>
          </p:cNvPr>
          <p:cNvSpPr>
            <a:spLocks noGrp="1"/>
          </p:cNvSpPr>
          <p:nvPr>
            <p:ph type="title"/>
          </p:nvPr>
        </p:nvSpPr>
        <p:spPr>
          <a:xfrm>
            <a:off x="628769" y="219298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423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407412283"/>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072971500"/>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Q6. While waiting, between your assessment with the NHS mental health team and your first appointment for treatment, were you offered support with your mental health?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E0F24-4456-A5BC-8E12-C41BC1FA21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520749-A93C-2957-3A6D-D7D0D3B48626}"/>
              </a:ext>
            </a:extLst>
          </p:cNvPr>
          <p:cNvSpPr>
            <a:spLocks noGrp="1"/>
          </p:cNvSpPr>
          <p:nvPr>
            <p:ph type="title"/>
          </p:nvPr>
        </p:nvSpPr>
        <p:spPr>
          <a:xfrm>
            <a:off x="504031" y="613664"/>
            <a:ext cx="11417697" cy="654856"/>
          </a:xfrm>
        </p:spPr>
        <p:txBody>
          <a:bodyPr>
            <a:normAutofit/>
          </a:bodyPr>
          <a:lstStyle/>
          <a:p>
            <a:r>
              <a:rPr lang="en-GB" dirty="0"/>
              <a:t>Using the survey results (continued)</a:t>
            </a:r>
          </a:p>
        </p:txBody>
      </p:sp>
      <p:sp>
        <p:nvSpPr>
          <p:cNvPr id="14" name="TextBox 13">
            <a:extLst>
              <a:ext uri="{FF2B5EF4-FFF2-40B4-BE49-F238E27FC236}">
                <a16:creationId xmlns:a16="http://schemas.microsoft.com/office/drawing/2014/main" id="{8284AB84-5351-D16F-A2C4-1F2D7B206F2D}"/>
              </a:ext>
            </a:extLst>
          </p:cNvPr>
          <p:cNvSpPr txBox="1"/>
          <p:nvPr/>
        </p:nvSpPr>
        <p:spPr>
          <a:xfrm>
            <a:off x="504031" y="1320799"/>
            <a:ext cx="11268000" cy="492353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two types of graphs: </a:t>
            </a:r>
            <a:r>
              <a:rPr lang="en-US" sz="1200" dirty="0">
                <a:latin typeface="Arial" panose="020B0604020202020204" pitchFamily="34" charset="0"/>
                <a:cs typeface="Arial" panose="020B0604020202020204" pitchFamily="34" charset="0"/>
              </a:rPr>
              <a:t>one </a:t>
            </a:r>
            <a:r>
              <a:rPr lang="en-GB" sz="1200" dirty="0">
                <a:latin typeface="Arial" panose="020B0604020202020204" pitchFamily="34" charset="0"/>
                <a:cs typeface="Arial" panose="020B0604020202020204" pitchFamily="34" charset="0"/>
              </a:rPr>
              <a:t>which presents your individual trusts’ scores, and one showing how the scores for your trust compare to the scores achieved by all trusts that shared the ASG data. 52 trusts out of the total 53 that took part in the 2024 survey shared ASG information.</a:t>
            </a:r>
          </a:p>
          <a:p>
            <a:pPr>
              <a:spcBef>
                <a:spcPts val="600"/>
              </a:spcBef>
              <a:spcAft>
                <a:spcPts val="600"/>
              </a:spcAft>
            </a:pPr>
            <a:r>
              <a:rPr lang="en-GB" sz="1200" dirty="0">
                <a:latin typeface="Arial" panose="020B0604020202020204" pitchFamily="34" charset="0"/>
                <a:cs typeface="Arial" panose="020B0604020202020204" pitchFamily="34" charset="0"/>
              </a:rPr>
              <a:t>The chart type used in the section ‘Trust scores Child and Adolescent Mental Health Services’ </a:t>
            </a:r>
            <a:r>
              <a:rPr lang="en-US" sz="1200" dirty="0">
                <a:latin typeface="Arial" panose="020B0604020202020204" pitchFamily="34" charset="0"/>
                <a:cs typeface="Arial" panose="020B0604020202020204" pitchFamily="34" charset="0"/>
              </a:rPr>
              <a:t>provides your trust scores for each evaluative question.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a:t>
            </a:r>
            <a:r>
              <a:rPr lang="en-US" sz="1200" dirty="0">
                <a:latin typeface="Arial" panose="020B0604020202020204" pitchFamily="34" charset="0"/>
                <a:cs typeface="Arial" panose="020B0604020202020204" pitchFamily="34" charset="0"/>
              </a:rPr>
              <a:t>the sections ‘Benchmarking Adult Mental Health Services and Older People’s Mental Health Services’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use</a:t>
            </a:r>
            <a:r>
              <a:rPr lang="en-GB" sz="1200" dirty="0">
                <a:latin typeface="Arial" panose="020B0604020202020204" pitchFamily="34" charset="0"/>
                <a:cs typeface="Arial" panose="020B0604020202020204" pitchFamily="34" charset="0"/>
              </a:rPr>
              <a:t>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Other data sources</a:t>
            </a:r>
          </a:p>
          <a:p>
            <a:pPr>
              <a:spcBef>
                <a:spcPts val="600"/>
              </a:spcBef>
              <a:spcAft>
                <a:spcPts val="600"/>
              </a:spcAft>
            </a:pPr>
            <a:r>
              <a:rPr lang="en-GB" sz="1200" dirty="0">
                <a:latin typeface="Arial" panose="020B0604020202020204" pitchFamily="34" charset="0"/>
                <a:cs typeface="Arial" panose="020B0604020202020204" pitchFamily="34" charset="0"/>
              </a:rPr>
              <a:t>More information is available about the following topics at their respective websites, listed below:</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Full national results; technical document: </a:t>
            </a:r>
            <a:r>
              <a:rPr lang="en-GB" sz="1200" dirty="0">
                <a:latin typeface="Arial" panose="020B0604020202020204" pitchFamily="34" charset="0"/>
                <a:cs typeface="Arial" panose="020B0604020202020204" pitchFamily="34" charset="0"/>
                <a:hlinkClick r:id="rId4"/>
              </a:rPr>
              <a:t>http://www.cqc.org.uk/cmhsurvey</a:t>
            </a:r>
            <a:endParaRPr lang="en-GB" sz="1200" dirty="0">
              <a:latin typeface="Arial" panose="020B0604020202020204" pitchFamily="34" charset="0"/>
              <a:cs typeface="Arial" panose="020B0604020202020204" pitchFamily="34" charset="0"/>
            </a:endParaRP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National and trust-level data for all trusts who took part in the Community Mental Health Survey 2024 </a:t>
            </a:r>
            <a:r>
              <a:rPr lang="en-GB" sz="1200" dirty="0">
                <a:latin typeface="Arial" panose="020B0604020202020204" pitchFamily="34" charset="0"/>
                <a:cs typeface="Arial" panose="020B0604020202020204" pitchFamily="34" charset="0"/>
                <a:hlinkClick r:id="rId5"/>
              </a:rPr>
              <a:t>https://nhssurveys.org/surveys/survey/05-community-mental-health/</a:t>
            </a:r>
            <a:r>
              <a:rPr lang="en-GB" sz="1200" dirty="0">
                <a:latin typeface="Arial" panose="020B0604020202020204" pitchFamily="34" charset="0"/>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on the NHS Patient Survey Programme, including results from other surveys: </a:t>
            </a:r>
            <a:r>
              <a:rPr lang="en-GB" sz="1200" dirty="0">
                <a:latin typeface="Arial" panose="020B0604020202020204" pitchFamily="34" charset="0"/>
                <a:cs typeface="Arial" panose="020B0604020202020204" pitchFamily="34" charset="0"/>
                <a:hlinkClick r:id="rId6"/>
              </a:rPr>
              <a:t>www.cqc.org.uk/content/surveys</a:t>
            </a:r>
            <a:r>
              <a:rPr lang="en-GB" sz="1200" dirty="0">
                <a:latin typeface="Arial" panose="020B0604020202020204" pitchFamily="34" charset="0"/>
                <a:cs typeface="Arial" panose="020B0604020202020204" pitchFamily="34" charset="0"/>
              </a:rPr>
              <a: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about how the CQC monitors providers: </a:t>
            </a:r>
            <a:r>
              <a:rPr lang="en-GB" sz="1200" dirty="0">
                <a:latin typeface="Arial" panose="020B0604020202020204" pitchFamily="34" charset="0"/>
                <a:cs typeface="Arial" panose="020B0604020202020204" pitchFamily="34" charset="0"/>
                <a:hlinkClick r:id="rId7"/>
              </a:rPr>
              <a:t>https://www.cqc.org.uk/what-we-do/how-we-use-information/using-data-monitor-services</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990989D7-B0C2-6FD4-E807-87C3F60F35F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6992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131831562"/>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186624878"/>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Q23. In the last 12 months, has your NHS mental health team asked you how you are getting on with your medication?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420981303"/>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Q13. Did your NHS mental health team treat you with care and compassion?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016200808"/>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1E24F-5A4A-2572-C371-C02CD5B5351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7C7F9EC-6DC5-9A05-4970-51D2FAA4DCEC}"/>
              </a:ext>
            </a:extLst>
          </p:cNvPr>
          <p:cNvSpPr>
            <a:spLocks noGrp="1"/>
          </p:cNvSpPr>
          <p:nvPr>
            <p:ph type="title"/>
          </p:nvPr>
        </p:nvSpPr>
        <p:spPr>
          <a:xfrm>
            <a:off x="628768" y="1913524"/>
            <a:ext cx="953011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A3E3A30A-6668-AC73-C8ED-1C697BA710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74</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1460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882557639"/>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022363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200538854"/>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4761079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359066022"/>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769244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224746507"/>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948465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763161383"/>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73301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a:t>
            </a:fld>
            <a:r>
              <a:rPr lang="en-GB" sz="900" b="1" dirty="0">
                <a:solidFill>
                  <a:schemeClr val="bg1"/>
                </a:solidFill>
                <a:latin typeface="Arial" panose="020B0604020202020204" pitchFamily="34" charset="0"/>
                <a:cs typeface="Arial" panose="020B0604020202020204" pitchFamily="34" charset="0"/>
              </a:rPr>
              <a:t>  </a:t>
            </a:r>
          </a:p>
        </p:txBody>
      </p:sp>
      <p:sp>
        <p:nvSpPr>
          <p:cNvPr id="13" name="Title 4">
            <a:extLst>
              <a:ext uri="{FF2B5EF4-FFF2-40B4-BE49-F238E27FC236}">
                <a16:creationId xmlns:a16="http://schemas.microsoft.com/office/drawing/2014/main" id="{34ABDAB0-F789-EA6E-8E6E-02C6BE95EF7E}"/>
              </a:ext>
            </a:extLst>
          </p:cNvPr>
          <p:cNvSpPr>
            <a:spLocks noGrp="1"/>
          </p:cNvSpPr>
          <p:nvPr>
            <p:ph type="title"/>
          </p:nvPr>
        </p:nvSpPr>
        <p:spPr>
          <a:xfrm>
            <a:off x="628769" y="1633436"/>
            <a:ext cx="11009049" cy="1231106"/>
          </a:xfrm>
        </p:spPr>
        <p:txBody>
          <a:bodyPr/>
          <a:lstStyle/>
          <a:p>
            <a:pPr>
              <a:lnSpc>
                <a:spcPct val="100000"/>
              </a:lnSpc>
            </a:pPr>
            <a:r>
              <a:rPr lang="en-GB" b="1" dirty="0">
                <a:cs typeface="Arial" panose="020B0604020202020204" pitchFamily="34" charset="0"/>
              </a:rPr>
              <a:t>Trust scores: </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Child and Adolescent Mental Health Services</a:t>
            </a:r>
            <a:endParaRPr lang="en-GB" dirty="0">
              <a:latin typeface="Arial" panose="020B0604020202020204" pitchFamily="34" charset="0"/>
              <a:cs typeface="Arial" panose="020B0604020202020204" pitchFamily="34" charset="0"/>
            </a:endParaRPr>
          </a:p>
        </p:txBody>
      </p:sp>
      <p:sp>
        <p:nvSpPr>
          <p:cNvPr id="14" name="Title 4">
            <a:extLst>
              <a:ext uri="{FF2B5EF4-FFF2-40B4-BE49-F238E27FC236}">
                <a16:creationId xmlns:a16="http://schemas.microsoft.com/office/drawing/2014/main" id="{50F4910E-1085-CF01-500E-26D4D0BDE4B1}"/>
              </a:ext>
            </a:extLst>
          </p:cNvPr>
          <p:cNvSpPr txBox="1">
            <a:spLocks/>
          </p:cNvSpPr>
          <p:nvPr/>
        </p:nvSpPr>
        <p:spPr>
          <a:xfrm>
            <a:off x="628769" y="3173490"/>
            <a:ext cx="9724271"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and section in the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number of respondents for each section and question</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B1AC930-D24B-6253-575E-BC598E941A1F}"/>
              </a:ext>
            </a:extLst>
          </p:cNvPr>
          <p:cNvSpPr txBox="1"/>
          <p:nvPr/>
        </p:nvSpPr>
        <p:spPr>
          <a:xfrm>
            <a:off x="628769" y="5224564"/>
            <a:ext cx="9790113" cy="830997"/>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removed from this section as there were no data available for all trusts due to suppression: Q7, Q29, Q30 Q31, Q38. </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191373322"/>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199190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81</a:t>
            </a:fld>
            <a:r>
              <a:rPr lang="en-GB" sz="900" b="1" dirty="0">
                <a:solidFill>
                  <a:schemeClr val="bg1"/>
                </a:solidFill>
                <a:latin typeface="Arial" panose="020B0604020202020204" pitchFamily="34" charset="0"/>
                <a:cs typeface="Arial" panose="020B0604020202020204" pitchFamily="34" charset="0"/>
              </a:rPr>
              <a:t>  </a:t>
            </a:r>
          </a:p>
        </p:txBody>
      </p:sp>
      <p:sp>
        <p:nvSpPr>
          <p:cNvPr id="11" name="Title 2">
            <a:extLst>
              <a:ext uri="{FF2B5EF4-FFF2-40B4-BE49-F238E27FC236}">
                <a16:creationId xmlns:a16="http://schemas.microsoft.com/office/drawing/2014/main" id="{77F61C5D-05A7-415B-88C2-6EA720F69E18}"/>
              </a:ext>
            </a:extLst>
          </p:cNvPr>
          <p:cNvSpPr>
            <a:spLocks noGrp="1"/>
          </p:cNvSpPr>
          <p:nvPr>
            <p:ph type="title"/>
          </p:nvPr>
        </p:nvSpPr>
        <p:spPr>
          <a:xfrm>
            <a:off x="690465" y="748750"/>
            <a:ext cx="7422765" cy="553998"/>
          </a:xfrm>
        </p:spPr>
        <p:txBody>
          <a:bodyPr/>
          <a:lstStyle/>
          <a:p>
            <a:r>
              <a:rPr lang="en-GB" sz="4000" dirty="0"/>
              <a:t>Thank you.</a:t>
            </a:r>
            <a:endParaRPr lang="en-GB" dirty="0"/>
          </a:p>
        </p:txBody>
      </p:sp>
      <p:sp>
        <p:nvSpPr>
          <p:cNvPr id="12" name="Title 4">
            <a:extLst>
              <a:ext uri="{FF2B5EF4-FFF2-40B4-BE49-F238E27FC236}">
                <a16:creationId xmlns:a16="http://schemas.microsoft.com/office/drawing/2014/main" id="{08E78A8C-8D3D-6B5A-75F1-E75090A6F275}"/>
              </a:ext>
            </a:extLst>
          </p:cNvPr>
          <p:cNvSpPr txBox="1">
            <a:spLocks/>
          </p:cNvSpPr>
          <p:nvPr/>
        </p:nvSpPr>
        <p:spPr>
          <a:xfrm>
            <a:off x="707090" y="1677211"/>
            <a:ext cx="5161695" cy="132959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3200" b="1" dirty="0">
                <a:latin typeface="Arial" panose="020B0604020202020204" pitchFamily="34" charset="0"/>
                <a:cs typeface="Arial" panose="020B0604020202020204" pitchFamily="34" charset="0"/>
              </a:rPr>
              <a:t>For further information please contact the Survey Coordination Centre: </a:t>
            </a:r>
          </a:p>
        </p:txBody>
      </p:sp>
      <p:sp>
        <p:nvSpPr>
          <p:cNvPr id="13" name="Title 4">
            <a:extLst>
              <a:ext uri="{FF2B5EF4-FFF2-40B4-BE49-F238E27FC236}">
                <a16:creationId xmlns:a16="http://schemas.microsoft.com/office/drawing/2014/main" id="{464C6E74-142A-F2BE-8A9E-41C4329D1BEB}"/>
              </a:ext>
            </a:extLst>
          </p:cNvPr>
          <p:cNvSpPr txBox="1">
            <a:spLocks/>
          </p:cNvSpPr>
          <p:nvPr/>
        </p:nvSpPr>
        <p:spPr>
          <a:xfrm>
            <a:off x="690465" y="3096601"/>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dirty="0">
                <a:latin typeface="Arial" panose="020B0604020202020204" pitchFamily="34" charset="0"/>
                <a:cs typeface="Arial" panose="020B0604020202020204" pitchFamily="34" charset="0"/>
              </a:rPr>
              <a:t>mental.health@surveycoordination.com</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E278B-7786-33CB-A4AD-9D42A4433366}"/>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850F4A83-BA7D-A758-D199-4EC2D0EE4D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45DE8500-3BBA-AC33-C696-BFD53DCA1A36}"/>
              </a:ext>
            </a:extLst>
          </p:cNvPr>
          <p:cNvSpPr txBox="1">
            <a:spLocks/>
          </p:cNvSpPr>
          <p:nvPr/>
        </p:nvSpPr>
        <p:spPr>
          <a:xfrm>
            <a:off x="0" y="794658"/>
            <a:ext cx="11217474" cy="768422"/>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RRP Barnet, Enfield and Haringey Mental Health NHS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a:t>
            </a:r>
            <a:r>
              <a:rPr lang="en-GB" sz="1400" kern="100" dirty="0">
                <a:latin typeface="Arial" panose="020B0604020202020204" pitchFamily="34" charset="0"/>
                <a:ea typeface="Aptos" panose="020B0004020202020204" pitchFamily="34" charset="0"/>
                <a:cs typeface="Arial" panose="020B0604020202020204" pitchFamily="34" charset="0"/>
              </a:rPr>
              <a:t>data for Child and Adolescent Mental 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to no available data or low base sizes.</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3003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26c935804cca8554dae2c422a939c20e">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86ed6c77570e97698f7fc61157777e1c"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6F3CB21B-40DD-4D69-AC9A-8677C9DEFC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EF1FDA9-47CC-4565-96F4-EE972FE6E56B}">
  <ds:schemaRefs>
    <ds:schemaRef ds:uri="http://schemas.microsoft.com/office/2006/documentManagement/types"/>
    <ds:schemaRef ds:uri="http://purl.org/dc/dcmitype/"/>
    <ds:schemaRef ds:uri="http://www.w3.org/XML/1998/namespace"/>
    <ds:schemaRef ds:uri="http://purl.org/dc/terms/"/>
    <ds:schemaRef ds:uri="http://purl.org/dc/elements/1.1/"/>
    <ds:schemaRef ds:uri="http://schemas.microsoft.com/office/infopath/2007/PartnerControls"/>
    <ds:schemaRef ds:uri="http://schemas.openxmlformats.org/package/2006/metadata/core-properties"/>
    <ds:schemaRef ds:uri="1d162527-c308-4a98-98b8-9e726c57dd8b"/>
    <ds:schemaRef ds:uri="c497441b-d3fe-4788-8629-aff52d38f515"/>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42148</TotalTime>
  <Words>8484</Words>
  <Application>Microsoft Office PowerPoint</Application>
  <PresentationFormat>Widescreen</PresentationFormat>
  <Paragraphs>1079</Paragraphs>
  <Slides>81</Slides>
  <Notes>69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81</vt:i4>
      </vt:variant>
    </vt:vector>
  </HeadingPairs>
  <TitlesOfParts>
    <vt:vector size="86" baseType="lpstr">
      <vt:lpstr>Arial</vt:lpstr>
      <vt:lpstr>Arial Black</vt:lpstr>
      <vt:lpstr>Calibri</vt:lpstr>
      <vt:lpstr>Calibri Light</vt:lpstr>
      <vt:lpstr>Office Theme</vt:lpstr>
      <vt:lpstr>Barnet, Enfield and Haringey Mental Health NHS Trust</vt:lpstr>
      <vt:lpstr>Contents</vt:lpstr>
      <vt:lpstr>Background and methodology</vt:lpstr>
      <vt:lpstr>Background and methodology</vt:lpstr>
      <vt:lpstr>Key terms used in this report</vt:lpstr>
      <vt:lpstr>Using the survey results</vt:lpstr>
      <vt:lpstr>Using the survey results (continued)</vt:lpstr>
      <vt:lpstr>Trust scores:  Child and Adolescent Mental Health Services</vt:lpstr>
      <vt:lpstr>PowerPoint Presentation</vt:lpstr>
      <vt:lpstr>Scoring and Benchmarking Adult Mental Health Services and Older People’s Mental Health Services</vt:lpstr>
      <vt:lpstr>How questions are scored</vt:lpstr>
      <vt:lpstr>How to interpret benchmarking in this report</vt:lpstr>
      <vt:lpstr>How to interpret benchmarking in this report (continued)</vt:lpstr>
      <vt:lpstr>How to interpret charts in the Older People’s Mental Health Services section</vt:lpstr>
      <vt:lpstr>Assessment Service Group: Adult Mental Health Services</vt:lpstr>
      <vt:lpstr>PowerPoint Presentation</vt:lpstr>
      <vt:lpstr>Section 1. Support while waiting (continued)</vt:lpstr>
      <vt:lpstr>PowerPoint Presentation</vt:lpstr>
      <vt:lpstr>Section 2. Mental Health Team (continued)</vt:lpstr>
      <vt:lpstr>Section 2. Mental Health Team (continued)</vt:lpstr>
      <vt:lpstr>PowerPoint Presentation</vt:lpstr>
      <vt:lpstr>Section 3. Planning care (continued)</vt:lpstr>
      <vt:lpstr>PowerPoint Presentation</vt:lpstr>
      <vt:lpstr>Section 4. Involvement in care (continued)</vt:lpstr>
      <vt:lpstr>PowerPoint Presentation</vt:lpstr>
      <vt:lpstr>Section 5. Medication (continued)</vt:lpstr>
      <vt:lpstr>Section 5. Medication (continued)</vt:lpstr>
      <vt:lpstr>PowerPoint Presentation</vt:lpstr>
      <vt:lpstr>Section 6. Psychological Therapies (continued)</vt:lpstr>
      <vt:lpstr>PowerPoint Presentation</vt:lpstr>
      <vt:lpstr>Section 7. Crisis Care Support (continued)</vt:lpstr>
      <vt:lpstr>PowerPoint Presentation</vt:lpstr>
      <vt:lpstr>Section 8. Crisis Care Access (continued)</vt:lpstr>
      <vt:lpstr>PowerPoint Presentation</vt:lpstr>
      <vt:lpstr>Section 9. Support with other areas of life (continued)</vt:lpstr>
      <vt:lpstr>Section 9. Support with other areas of life (continued)</vt:lpstr>
      <vt:lpstr>PowerPoint Presentation</vt:lpstr>
      <vt:lpstr>Section 10. Support in accessing care (continued)</vt:lpstr>
      <vt:lpstr>PowerPoint Presentation</vt:lpstr>
      <vt:lpstr>Section 11. Respect, dignity and compassion (continued)</vt:lpstr>
      <vt:lpstr>PowerPoint Presentation</vt:lpstr>
      <vt:lpstr>Section 12. Overall experience (continued)</vt:lpstr>
      <vt:lpstr>PowerPoint Presentation</vt:lpstr>
      <vt:lpstr>Section 13. Feedback (continued)</vt:lpstr>
      <vt:lpstr>Assessment Service Group: Older People’s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6. Psychological Therapies</vt:lpstr>
      <vt:lpstr>Section 7. Crisis Care Support</vt:lpstr>
      <vt:lpstr>Section 8. Crisis Care Access</vt:lpstr>
      <vt:lpstr>Section 9. Support with other areas of life</vt:lpstr>
      <vt:lpstr>Section 10. Support in accessing care</vt:lpstr>
      <vt:lpstr>Section 11. Respect, dignity and compassion</vt:lpstr>
      <vt:lpstr>Section 12. Overall experience</vt:lpstr>
      <vt:lpstr>Section 13. Feedback</vt:lpstr>
      <vt:lpstr>Change over time</vt:lpstr>
      <vt:lpstr>How to interpret change over time in this report</vt:lpstr>
      <vt:lpstr>Assessment Service Group: Adult Mental Health Services</vt:lpstr>
      <vt:lpstr>PowerPoint Presentation</vt:lpstr>
      <vt:lpstr>Assessment Service Group: Older People’s Mental Health Services</vt:lpstr>
      <vt:lpstr>PowerPoint Presentation</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 Balseanu</cp:lastModifiedBy>
  <cp:revision>993</cp:revision>
  <dcterms:created xsi:type="dcterms:W3CDTF">2021-03-04T09:52:26Z</dcterms:created>
  <dcterms:modified xsi:type="dcterms:W3CDTF">2025-03-24T11:36:50Z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